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notesMasterIdLst>
    <p:notesMasterId r:id="rId27"/>
  </p:notesMasterIdLst>
  <p:sldIdLst>
    <p:sldId id="298" r:id="rId6"/>
    <p:sldId id="301" r:id="rId7"/>
    <p:sldId id="302" r:id="rId8"/>
    <p:sldId id="303" r:id="rId9"/>
    <p:sldId id="307" r:id="rId10"/>
    <p:sldId id="310" r:id="rId11"/>
    <p:sldId id="267" r:id="rId12"/>
    <p:sldId id="268" r:id="rId13"/>
    <p:sldId id="269" r:id="rId14"/>
    <p:sldId id="270" r:id="rId15"/>
    <p:sldId id="257" r:id="rId16"/>
    <p:sldId id="262" r:id="rId17"/>
    <p:sldId id="264" r:id="rId18"/>
    <p:sldId id="258" r:id="rId19"/>
    <p:sldId id="265" r:id="rId20"/>
    <p:sldId id="309" r:id="rId21"/>
    <p:sldId id="266" r:id="rId22"/>
    <p:sldId id="312" r:id="rId23"/>
    <p:sldId id="313" r:id="rId24"/>
    <p:sldId id="314" r:id="rId25"/>
    <p:sldId id="31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CC190-A72B-4DA8-B2FD-B954226649FA}" v="94" dt="2021-01-21T00:54:49.2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1" autoAdjust="0"/>
    <p:restoredTop sz="83046" autoAdjust="0"/>
  </p:normalViewPr>
  <p:slideViewPr>
    <p:cSldViewPr snapToGrid="0">
      <p:cViewPr varScale="1">
        <p:scale>
          <a:sx n="71" d="100"/>
          <a:sy n="71" d="100"/>
        </p:scale>
        <p:origin x="134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FBB33-67E0-4C70-838D-96B694F0168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3B15FC2-D2A8-401B-B662-D80A6D54214A}">
      <dgm:prSet/>
      <dgm:spPr/>
      <dgm:t>
        <a:bodyPr/>
        <a:lstStyle/>
        <a:p>
          <a:pPr>
            <a:defRPr b="1"/>
          </a:pPr>
          <a:r>
            <a:rPr lang="en-US"/>
            <a:t>Income and Asset-based approach</a:t>
          </a:r>
        </a:p>
      </dgm:t>
    </dgm:pt>
    <dgm:pt modelId="{52E82BB2-133A-4235-9522-A21B4EE9C6F1}" type="parTrans" cxnId="{880F3AFC-F303-41FE-9FD4-D18B2A102F00}">
      <dgm:prSet/>
      <dgm:spPr/>
      <dgm:t>
        <a:bodyPr/>
        <a:lstStyle/>
        <a:p>
          <a:endParaRPr lang="en-US"/>
        </a:p>
      </dgm:t>
    </dgm:pt>
    <dgm:pt modelId="{4911C98A-2A8B-4B1B-B020-82DE272AE55D}" type="sibTrans" cxnId="{880F3AFC-F303-41FE-9FD4-D18B2A102F00}">
      <dgm:prSet/>
      <dgm:spPr/>
      <dgm:t>
        <a:bodyPr/>
        <a:lstStyle/>
        <a:p>
          <a:endParaRPr lang="en-US"/>
        </a:p>
      </dgm:t>
    </dgm:pt>
    <dgm:pt modelId="{3A849E78-1A24-4B22-AC0F-DD42C458B0FF}">
      <dgm:prSet/>
      <dgm:spPr/>
      <dgm:t>
        <a:bodyPr/>
        <a:lstStyle/>
        <a:p>
          <a:r>
            <a:rPr lang="en-US"/>
            <a:t>Balance sheet</a:t>
          </a:r>
        </a:p>
      </dgm:t>
    </dgm:pt>
    <dgm:pt modelId="{C4DC51D2-C067-440F-BA92-DD49302A5C21}" type="parTrans" cxnId="{E43B0FBD-DF95-472E-B944-3DC2F07A6EB4}">
      <dgm:prSet/>
      <dgm:spPr/>
      <dgm:t>
        <a:bodyPr/>
        <a:lstStyle/>
        <a:p>
          <a:endParaRPr lang="en-US"/>
        </a:p>
      </dgm:t>
    </dgm:pt>
    <dgm:pt modelId="{D4148B81-C2D4-4FD3-978A-7856375D11F3}" type="sibTrans" cxnId="{E43B0FBD-DF95-472E-B944-3DC2F07A6EB4}">
      <dgm:prSet/>
      <dgm:spPr/>
      <dgm:t>
        <a:bodyPr/>
        <a:lstStyle/>
        <a:p>
          <a:endParaRPr lang="en-US"/>
        </a:p>
      </dgm:t>
    </dgm:pt>
    <dgm:pt modelId="{715CB601-F5CA-48C8-901E-9FC831646008}">
      <dgm:prSet/>
      <dgm:spPr/>
      <dgm:t>
        <a:bodyPr/>
        <a:lstStyle/>
        <a:p>
          <a:r>
            <a:rPr lang="en-US"/>
            <a:t>Liquidation value</a:t>
          </a:r>
        </a:p>
      </dgm:t>
    </dgm:pt>
    <dgm:pt modelId="{FCE3F95F-3714-4C36-8905-0FD4577D7DEA}" type="parTrans" cxnId="{2DFF8BC7-5DAE-4D40-A6D6-6AC3CA4C0DF0}">
      <dgm:prSet/>
      <dgm:spPr/>
      <dgm:t>
        <a:bodyPr/>
        <a:lstStyle/>
        <a:p>
          <a:endParaRPr lang="en-US"/>
        </a:p>
      </dgm:t>
    </dgm:pt>
    <dgm:pt modelId="{0D337A6F-E627-4711-A699-672C3AA91819}" type="sibTrans" cxnId="{2DFF8BC7-5DAE-4D40-A6D6-6AC3CA4C0DF0}">
      <dgm:prSet/>
      <dgm:spPr/>
      <dgm:t>
        <a:bodyPr/>
        <a:lstStyle/>
        <a:p>
          <a:endParaRPr lang="en-US"/>
        </a:p>
      </dgm:t>
    </dgm:pt>
    <dgm:pt modelId="{74D3BB0E-29A9-48F4-9EB3-273F6020B201}">
      <dgm:prSet/>
      <dgm:spPr/>
      <dgm:t>
        <a:bodyPr/>
        <a:lstStyle/>
        <a:p>
          <a:r>
            <a:rPr lang="en-US"/>
            <a:t>Dividend discount model</a:t>
          </a:r>
        </a:p>
      </dgm:t>
    </dgm:pt>
    <dgm:pt modelId="{FC2A09F4-E877-4BB6-93BD-AE6CEC806A1C}" type="parTrans" cxnId="{172C2B9A-A714-4FA1-833A-35834FB87CAA}">
      <dgm:prSet/>
      <dgm:spPr/>
      <dgm:t>
        <a:bodyPr/>
        <a:lstStyle/>
        <a:p>
          <a:endParaRPr lang="en-US"/>
        </a:p>
      </dgm:t>
    </dgm:pt>
    <dgm:pt modelId="{84230A86-BB00-4AAE-9A1D-6B7F80B245D5}" type="sibTrans" cxnId="{172C2B9A-A714-4FA1-833A-35834FB87CAA}">
      <dgm:prSet/>
      <dgm:spPr/>
      <dgm:t>
        <a:bodyPr/>
        <a:lstStyle/>
        <a:p>
          <a:endParaRPr lang="en-US"/>
        </a:p>
      </dgm:t>
    </dgm:pt>
    <dgm:pt modelId="{7A9101B3-193C-45AB-B452-6B608A4FE4BF}">
      <dgm:prSet/>
      <dgm:spPr/>
      <dgm:t>
        <a:bodyPr/>
        <a:lstStyle/>
        <a:p>
          <a:pPr>
            <a:defRPr b="1"/>
          </a:pPr>
          <a:r>
            <a:rPr lang="en-US"/>
            <a:t>Earning value approach</a:t>
          </a:r>
        </a:p>
      </dgm:t>
    </dgm:pt>
    <dgm:pt modelId="{DCB227F6-8BA6-4C35-8AE5-E0DD0BB4215B}" type="parTrans" cxnId="{8AF34D7C-C6D2-4AD8-A822-A3A90496077F}">
      <dgm:prSet/>
      <dgm:spPr/>
      <dgm:t>
        <a:bodyPr/>
        <a:lstStyle/>
        <a:p>
          <a:endParaRPr lang="en-US"/>
        </a:p>
      </dgm:t>
    </dgm:pt>
    <dgm:pt modelId="{8E5A52E0-5933-4913-8797-0AC98F1CCB53}" type="sibTrans" cxnId="{8AF34D7C-C6D2-4AD8-A822-A3A90496077F}">
      <dgm:prSet/>
      <dgm:spPr/>
      <dgm:t>
        <a:bodyPr/>
        <a:lstStyle/>
        <a:p>
          <a:endParaRPr lang="en-US"/>
        </a:p>
      </dgm:t>
    </dgm:pt>
    <dgm:pt modelId="{2A01BCEF-5CF8-4196-8EE3-4A19C48B32AC}">
      <dgm:prSet/>
      <dgm:spPr/>
      <dgm:t>
        <a:bodyPr/>
        <a:lstStyle/>
        <a:p>
          <a:r>
            <a:rPr lang="en-US" dirty="0"/>
            <a:t>Discounted future earning</a:t>
          </a:r>
        </a:p>
      </dgm:t>
    </dgm:pt>
    <dgm:pt modelId="{1A09A148-C017-40A2-B74C-8F3B2D4D3B64}" type="parTrans" cxnId="{85766A93-774D-4268-A412-54D639F263FD}">
      <dgm:prSet/>
      <dgm:spPr/>
      <dgm:t>
        <a:bodyPr/>
        <a:lstStyle/>
        <a:p>
          <a:endParaRPr lang="en-US"/>
        </a:p>
      </dgm:t>
    </dgm:pt>
    <dgm:pt modelId="{F2B65780-E44E-4BEC-82B3-EEE098ADC883}" type="sibTrans" cxnId="{85766A93-774D-4268-A412-54D639F263FD}">
      <dgm:prSet/>
      <dgm:spPr/>
      <dgm:t>
        <a:bodyPr/>
        <a:lstStyle/>
        <a:p>
          <a:endParaRPr lang="en-US"/>
        </a:p>
      </dgm:t>
    </dgm:pt>
    <dgm:pt modelId="{E79D8573-4543-4926-A4CA-8C50CC5B1B6D}">
      <dgm:prSet/>
      <dgm:spPr/>
      <dgm:t>
        <a:bodyPr/>
        <a:lstStyle/>
        <a:p>
          <a:r>
            <a:rPr lang="en-US"/>
            <a:t>Discounted cash flow valuation</a:t>
          </a:r>
        </a:p>
      </dgm:t>
    </dgm:pt>
    <dgm:pt modelId="{59006420-683C-4699-AE08-DDEC5DE2B2FD}" type="parTrans" cxnId="{1201818E-3F49-4F76-93BA-88738AD58026}">
      <dgm:prSet/>
      <dgm:spPr/>
      <dgm:t>
        <a:bodyPr/>
        <a:lstStyle/>
        <a:p>
          <a:endParaRPr lang="en-US"/>
        </a:p>
      </dgm:t>
    </dgm:pt>
    <dgm:pt modelId="{D41FC3DB-357F-4C0F-9FF4-D6274DDBA909}" type="sibTrans" cxnId="{1201818E-3F49-4F76-93BA-88738AD58026}">
      <dgm:prSet/>
      <dgm:spPr/>
      <dgm:t>
        <a:bodyPr/>
        <a:lstStyle/>
        <a:p>
          <a:endParaRPr lang="en-US"/>
        </a:p>
      </dgm:t>
    </dgm:pt>
    <dgm:pt modelId="{6833433D-8598-43CD-9AC5-B16715AAAAE9}">
      <dgm:prSet/>
      <dgm:spPr/>
      <dgm:t>
        <a:bodyPr/>
        <a:lstStyle/>
        <a:p>
          <a:pPr>
            <a:defRPr b="1"/>
          </a:pPr>
          <a:r>
            <a:rPr lang="en-US"/>
            <a:t>Market value approach</a:t>
          </a:r>
        </a:p>
      </dgm:t>
    </dgm:pt>
    <dgm:pt modelId="{5035F209-1573-48DD-8075-F4E948C738FA}" type="parTrans" cxnId="{67F330F1-14FA-4C0F-A5FF-F40849CFF268}">
      <dgm:prSet/>
      <dgm:spPr/>
      <dgm:t>
        <a:bodyPr/>
        <a:lstStyle/>
        <a:p>
          <a:endParaRPr lang="en-US"/>
        </a:p>
      </dgm:t>
    </dgm:pt>
    <dgm:pt modelId="{284C97C2-F84E-4D98-9501-2B885B60D535}" type="sibTrans" cxnId="{67F330F1-14FA-4C0F-A5FF-F40849CFF268}">
      <dgm:prSet/>
      <dgm:spPr/>
      <dgm:t>
        <a:bodyPr/>
        <a:lstStyle/>
        <a:p>
          <a:endParaRPr lang="en-US"/>
        </a:p>
      </dgm:t>
    </dgm:pt>
    <dgm:pt modelId="{E7538010-E90C-4190-A834-9ECCF1A5831D}">
      <dgm:prSet/>
      <dgm:spPr/>
      <dgm:t>
        <a:bodyPr/>
        <a:lstStyle/>
        <a:p>
          <a:r>
            <a:rPr lang="en-US" dirty="0"/>
            <a:t>Capitalization of earnings business valuation</a:t>
          </a:r>
        </a:p>
      </dgm:t>
    </dgm:pt>
    <dgm:pt modelId="{902B5382-1A6F-4C83-879F-EE96C0162556}" type="parTrans" cxnId="{AF4A16FF-9CFF-4698-8062-4BDABC7CA055}">
      <dgm:prSet/>
      <dgm:spPr/>
      <dgm:t>
        <a:bodyPr/>
        <a:lstStyle/>
        <a:p>
          <a:endParaRPr lang="en-US"/>
        </a:p>
      </dgm:t>
    </dgm:pt>
    <dgm:pt modelId="{FBFCF377-088E-4F03-9FA7-48B37419773B}" type="sibTrans" cxnId="{AF4A16FF-9CFF-4698-8062-4BDABC7CA055}">
      <dgm:prSet/>
      <dgm:spPr/>
      <dgm:t>
        <a:bodyPr/>
        <a:lstStyle/>
        <a:p>
          <a:endParaRPr lang="en-US"/>
        </a:p>
      </dgm:t>
    </dgm:pt>
    <dgm:pt modelId="{BF997193-7BE6-455F-AA46-D79C4283DD39}">
      <dgm:prSet/>
      <dgm:spPr/>
      <dgm:t>
        <a:bodyPr/>
        <a:lstStyle/>
        <a:p>
          <a:r>
            <a:rPr lang="en-US" dirty="0"/>
            <a:t>Multiple of earning business valuation</a:t>
          </a:r>
        </a:p>
      </dgm:t>
    </dgm:pt>
    <dgm:pt modelId="{047545C6-523A-41A9-BE4F-8A796314BCF7}" type="parTrans" cxnId="{3A82CDCC-C898-4149-8EFC-92F5F38B5655}">
      <dgm:prSet/>
      <dgm:spPr/>
      <dgm:t>
        <a:bodyPr/>
        <a:lstStyle/>
        <a:p>
          <a:endParaRPr lang="en-US"/>
        </a:p>
      </dgm:t>
    </dgm:pt>
    <dgm:pt modelId="{9D45AFDA-78B5-4204-AAF4-F4C2B7689F54}" type="sibTrans" cxnId="{3A82CDCC-C898-4149-8EFC-92F5F38B5655}">
      <dgm:prSet/>
      <dgm:spPr/>
      <dgm:t>
        <a:bodyPr/>
        <a:lstStyle/>
        <a:p>
          <a:endParaRPr lang="en-US"/>
        </a:p>
      </dgm:t>
    </dgm:pt>
    <dgm:pt modelId="{E8BCF42B-2BAB-4851-8C34-92434A140131}">
      <dgm:prSet/>
      <dgm:spPr/>
      <dgm:t>
        <a:bodyPr/>
        <a:lstStyle/>
        <a:p>
          <a:r>
            <a:rPr lang="en-US" dirty="0"/>
            <a:t>Price-to-earnings (P/E), price-to-cashflow (P/CF)</a:t>
          </a:r>
        </a:p>
      </dgm:t>
    </dgm:pt>
    <dgm:pt modelId="{F997D13B-07EF-499D-98B8-0726C78F2822}" type="parTrans" cxnId="{33BC0925-6185-4D29-82CA-32A70E55D867}">
      <dgm:prSet/>
      <dgm:spPr/>
      <dgm:t>
        <a:bodyPr/>
        <a:lstStyle/>
        <a:p>
          <a:endParaRPr lang="en-US"/>
        </a:p>
      </dgm:t>
    </dgm:pt>
    <dgm:pt modelId="{B39E0A4B-65E6-4CA0-AD4E-2EF605AB6B2E}" type="sibTrans" cxnId="{33BC0925-6185-4D29-82CA-32A70E55D867}">
      <dgm:prSet/>
      <dgm:spPr/>
      <dgm:t>
        <a:bodyPr/>
        <a:lstStyle/>
        <a:p>
          <a:endParaRPr lang="en-US"/>
        </a:p>
      </dgm:t>
    </dgm:pt>
    <dgm:pt modelId="{E43E7565-D246-494B-BE53-CF0E7CE6510C}" type="pres">
      <dgm:prSet presAssocID="{D32FBB33-67E0-4C70-838D-96B694F01684}" presName="root" presStyleCnt="0">
        <dgm:presLayoutVars>
          <dgm:dir/>
          <dgm:resizeHandles val="exact"/>
        </dgm:presLayoutVars>
      </dgm:prSet>
      <dgm:spPr/>
    </dgm:pt>
    <dgm:pt modelId="{060D2339-FF4A-4762-872D-985A084C293A}" type="pres">
      <dgm:prSet presAssocID="{33B15FC2-D2A8-401B-B662-D80A6D54214A}" presName="compNode" presStyleCnt="0"/>
      <dgm:spPr/>
    </dgm:pt>
    <dgm:pt modelId="{BD03462E-C2B4-4418-8C71-B1BC54BF1891}" type="pres">
      <dgm:prSet presAssocID="{33B15FC2-D2A8-401B-B662-D80A6D5421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CE13958A-3EB4-4DA6-9C20-6EBB5AB4E93B}" type="pres">
      <dgm:prSet presAssocID="{33B15FC2-D2A8-401B-B662-D80A6D54214A}" presName="iconSpace" presStyleCnt="0"/>
      <dgm:spPr/>
    </dgm:pt>
    <dgm:pt modelId="{75462C8E-C8EB-43E8-8B02-BE234F4F1E43}" type="pres">
      <dgm:prSet presAssocID="{33B15FC2-D2A8-401B-B662-D80A6D54214A}" presName="parTx" presStyleLbl="revTx" presStyleIdx="0" presStyleCnt="6">
        <dgm:presLayoutVars>
          <dgm:chMax val="0"/>
          <dgm:chPref val="0"/>
        </dgm:presLayoutVars>
      </dgm:prSet>
      <dgm:spPr/>
    </dgm:pt>
    <dgm:pt modelId="{12EF3761-AB4C-4462-99BB-4BB7A19CAB2E}" type="pres">
      <dgm:prSet presAssocID="{33B15FC2-D2A8-401B-B662-D80A6D54214A}" presName="txSpace" presStyleCnt="0"/>
      <dgm:spPr/>
    </dgm:pt>
    <dgm:pt modelId="{DD43F0D4-3FFC-4C67-821E-386AACACAAA1}" type="pres">
      <dgm:prSet presAssocID="{33B15FC2-D2A8-401B-B662-D80A6D54214A}" presName="desTx" presStyleLbl="revTx" presStyleIdx="1" presStyleCnt="6">
        <dgm:presLayoutVars/>
      </dgm:prSet>
      <dgm:spPr/>
    </dgm:pt>
    <dgm:pt modelId="{79CBF90D-DC13-459F-B704-6EF18F51DC95}" type="pres">
      <dgm:prSet presAssocID="{4911C98A-2A8B-4B1B-B020-82DE272AE55D}" presName="sibTrans" presStyleCnt="0"/>
      <dgm:spPr/>
    </dgm:pt>
    <dgm:pt modelId="{F1FBE1BB-A6CB-4D8B-B659-118145A120A1}" type="pres">
      <dgm:prSet presAssocID="{7A9101B3-193C-45AB-B452-6B608A4FE4BF}" presName="compNode" presStyleCnt="0"/>
      <dgm:spPr/>
    </dgm:pt>
    <dgm:pt modelId="{BAA413C0-72F6-44C6-A7BE-1D395C048AF4}" type="pres">
      <dgm:prSet presAssocID="{7A9101B3-193C-45AB-B452-6B608A4FE4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3C1CADF-05A6-4A16-BB3F-D0A4E55DBBED}" type="pres">
      <dgm:prSet presAssocID="{7A9101B3-193C-45AB-B452-6B608A4FE4BF}" presName="iconSpace" presStyleCnt="0"/>
      <dgm:spPr/>
    </dgm:pt>
    <dgm:pt modelId="{47686121-F31D-40E4-AD38-128F7D4FEB72}" type="pres">
      <dgm:prSet presAssocID="{7A9101B3-193C-45AB-B452-6B608A4FE4BF}" presName="parTx" presStyleLbl="revTx" presStyleIdx="2" presStyleCnt="6">
        <dgm:presLayoutVars>
          <dgm:chMax val="0"/>
          <dgm:chPref val="0"/>
        </dgm:presLayoutVars>
      </dgm:prSet>
      <dgm:spPr/>
    </dgm:pt>
    <dgm:pt modelId="{8AB27466-C20B-400E-A100-19F8A5BD1BCC}" type="pres">
      <dgm:prSet presAssocID="{7A9101B3-193C-45AB-B452-6B608A4FE4BF}" presName="txSpace" presStyleCnt="0"/>
      <dgm:spPr/>
    </dgm:pt>
    <dgm:pt modelId="{321215B2-C46A-4A35-AD71-A10A3916AC7F}" type="pres">
      <dgm:prSet presAssocID="{7A9101B3-193C-45AB-B452-6B608A4FE4BF}" presName="desTx" presStyleLbl="revTx" presStyleIdx="3" presStyleCnt="6">
        <dgm:presLayoutVars/>
      </dgm:prSet>
      <dgm:spPr/>
    </dgm:pt>
    <dgm:pt modelId="{9EDF5A3C-F438-47B0-9BD7-8113B1615847}" type="pres">
      <dgm:prSet presAssocID="{8E5A52E0-5933-4913-8797-0AC98F1CCB53}" presName="sibTrans" presStyleCnt="0"/>
      <dgm:spPr/>
    </dgm:pt>
    <dgm:pt modelId="{28E73711-8865-4A84-AD1F-A743605492B1}" type="pres">
      <dgm:prSet presAssocID="{6833433D-8598-43CD-9AC5-B16715AAAAE9}" presName="compNode" presStyleCnt="0"/>
      <dgm:spPr/>
    </dgm:pt>
    <dgm:pt modelId="{E2F5DA7C-7C4A-4756-A25A-F1418AE787DC}" type="pres">
      <dgm:prSet presAssocID="{6833433D-8598-43CD-9AC5-B16715AAAA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Yuan"/>
        </a:ext>
      </dgm:extLst>
    </dgm:pt>
    <dgm:pt modelId="{5320CDA2-F742-4D2D-B3C0-572479418B47}" type="pres">
      <dgm:prSet presAssocID="{6833433D-8598-43CD-9AC5-B16715AAAAE9}" presName="iconSpace" presStyleCnt="0"/>
      <dgm:spPr/>
    </dgm:pt>
    <dgm:pt modelId="{F41B8844-7D05-4810-8D42-3B3C120AEF28}" type="pres">
      <dgm:prSet presAssocID="{6833433D-8598-43CD-9AC5-B16715AAAAE9}" presName="parTx" presStyleLbl="revTx" presStyleIdx="4" presStyleCnt="6">
        <dgm:presLayoutVars>
          <dgm:chMax val="0"/>
          <dgm:chPref val="0"/>
        </dgm:presLayoutVars>
      </dgm:prSet>
      <dgm:spPr/>
    </dgm:pt>
    <dgm:pt modelId="{9FD87C7B-835C-44C0-A0B6-57D0DA626AFD}" type="pres">
      <dgm:prSet presAssocID="{6833433D-8598-43CD-9AC5-B16715AAAAE9}" presName="txSpace" presStyleCnt="0"/>
      <dgm:spPr/>
    </dgm:pt>
    <dgm:pt modelId="{5CC1C8E3-5082-4999-99C2-6C9358B6E0CD}" type="pres">
      <dgm:prSet presAssocID="{6833433D-8598-43CD-9AC5-B16715AAAAE9}" presName="desTx" presStyleLbl="revTx" presStyleIdx="5" presStyleCnt="6">
        <dgm:presLayoutVars/>
      </dgm:prSet>
      <dgm:spPr/>
    </dgm:pt>
  </dgm:ptLst>
  <dgm:cxnLst>
    <dgm:cxn modelId="{4403D221-E0B9-49E9-8D1D-D814C8F78272}" type="presOf" srcId="{D32FBB33-67E0-4C70-838D-96B694F01684}" destId="{E43E7565-D246-494B-BE53-CF0E7CE6510C}" srcOrd="0" destOrd="0" presId="urn:microsoft.com/office/officeart/2018/2/layout/IconLabelDescriptionList"/>
    <dgm:cxn modelId="{33BC0925-6185-4D29-82CA-32A70E55D867}" srcId="{6833433D-8598-43CD-9AC5-B16715AAAAE9}" destId="{E8BCF42B-2BAB-4851-8C34-92434A140131}" srcOrd="2" destOrd="0" parTransId="{F997D13B-07EF-499D-98B8-0726C78F2822}" sibTransId="{B39E0A4B-65E6-4CA0-AD4E-2EF605AB6B2E}"/>
    <dgm:cxn modelId="{AFF85C27-B180-4CA5-802A-83F6995D6522}" type="presOf" srcId="{33B15FC2-D2A8-401B-B662-D80A6D54214A}" destId="{75462C8E-C8EB-43E8-8B02-BE234F4F1E43}" srcOrd="0" destOrd="0" presId="urn:microsoft.com/office/officeart/2018/2/layout/IconLabelDescriptionList"/>
    <dgm:cxn modelId="{446E6432-F090-4691-BEB1-144C5D6DBDBB}" type="presOf" srcId="{BF997193-7BE6-455F-AA46-D79C4283DD39}" destId="{5CC1C8E3-5082-4999-99C2-6C9358B6E0CD}" srcOrd="0" destOrd="1" presId="urn:microsoft.com/office/officeart/2018/2/layout/IconLabelDescriptionList"/>
    <dgm:cxn modelId="{A13CDA34-D1DF-475F-9029-7D3EAAC96013}" type="presOf" srcId="{E8BCF42B-2BAB-4851-8C34-92434A140131}" destId="{5CC1C8E3-5082-4999-99C2-6C9358B6E0CD}" srcOrd="0" destOrd="2" presId="urn:microsoft.com/office/officeart/2018/2/layout/IconLabelDescriptionList"/>
    <dgm:cxn modelId="{4D1D9243-B35B-4447-BEB6-4ABAAA8A73D5}" type="presOf" srcId="{E7538010-E90C-4190-A834-9ECCF1A5831D}" destId="{5CC1C8E3-5082-4999-99C2-6C9358B6E0CD}" srcOrd="0" destOrd="0" presId="urn:microsoft.com/office/officeart/2018/2/layout/IconLabelDescriptionList"/>
    <dgm:cxn modelId="{DCE22B66-D1A5-4A92-A635-4F497E60CF8A}" type="presOf" srcId="{7A9101B3-193C-45AB-B452-6B608A4FE4BF}" destId="{47686121-F31D-40E4-AD38-128F7D4FEB72}" srcOrd="0" destOrd="0" presId="urn:microsoft.com/office/officeart/2018/2/layout/IconLabelDescriptionList"/>
    <dgm:cxn modelId="{C375324D-647C-463A-A518-98210D374348}" type="presOf" srcId="{E79D8573-4543-4926-A4CA-8C50CC5B1B6D}" destId="{321215B2-C46A-4A35-AD71-A10A3916AC7F}" srcOrd="0" destOrd="1" presId="urn:microsoft.com/office/officeart/2018/2/layout/IconLabelDescriptionList"/>
    <dgm:cxn modelId="{86ACBE52-938C-455B-A3AE-14CB40361BE4}" type="presOf" srcId="{3A849E78-1A24-4B22-AC0F-DD42C458B0FF}" destId="{DD43F0D4-3FFC-4C67-821E-386AACACAAA1}" srcOrd="0" destOrd="0" presId="urn:microsoft.com/office/officeart/2018/2/layout/IconLabelDescriptionList"/>
    <dgm:cxn modelId="{8AF34D7C-C6D2-4AD8-A822-A3A90496077F}" srcId="{D32FBB33-67E0-4C70-838D-96B694F01684}" destId="{7A9101B3-193C-45AB-B452-6B608A4FE4BF}" srcOrd="1" destOrd="0" parTransId="{DCB227F6-8BA6-4C35-8AE5-E0DD0BB4215B}" sibTransId="{8E5A52E0-5933-4913-8797-0AC98F1CCB53}"/>
    <dgm:cxn modelId="{ABF8DD8C-BA6C-4C4D-A773-3517F895079E}" type="presOf" srcId="{2A01BCEF-5CF8-4196-8EE3-4A19C48B32AC}" destId="{321215B2-C46A-4A35-AD71-A10A3916AC7F}" srcOrd="0" destOrd="0" presId="urn:microsoft.com/office/officeart/2018/2/layout/IconLabelDescriptionList"/>
    <dgm:cxn modelId="{1201818E-3F49-4F76-93BA-88738AD58026}" srcId="{7A9101B3-193C-45AB-B452-6B608A4FE4BF}" destId="{E79D8573-4543-4926-A4CA-8C50CC5B1B6D}" srcOrd="1" destOrd="0" parTransId="{59006420-683C-4699-AE08-DDEC5DE2B2FD}" sibTransId="{D41FC3DB-357F-4C0F-9FF4-D6274DDBA909}"/>
    <dgm:cxn modelId="{85766A93-774D-4268-A412-54D639F263FD}" srcId="{7A9101B3-193C-45AB-B452-6B608A4FE4BF}" destId="{2A01BCEF-5CF8-4196-8EE3-4A19C48B32AC}" srcOrd="0" destOrd="0" parTransId="{1A09A148-C017-40A2-B74C-8F3B2D4D3B64}" sibTransId="{F2B65780-E44E-4BEC-82B3-EEE098ADC883}"/>
    <dgm:cxn modelId="{172C2B9A-A714-4FA1-833A-35834FB87CAA}" srcId="{33B15FC2-D2A8-401B-B662-D80A6D54214A}" destId="{74D3BB0E-29A9-48F4-9EB3-273F6020B201}" srcOrd="2" destOrd="0" parTransId="{FC2A09F4-E877-4BB6-93BD-AE6CEC806A1C}" sibTransId="{84230A86-BB00-4AAE-9A1D-6B7F80B245D5}"/>
    <dgm:cxn modelId="{DC050FA9-BA65-4698-BA8F-1C589D9FC3EA}" type="presOf" srcId="{6833433D-8598-43CD-9AC5-B16715AAAAE9}" destId="{F41B8844-7D05-4810-8D42-3B3C120AEF28}" srcOrd="0" destOrd="0" presId="urn:microsoft.com/office/officeart/2018/2/layout/IconLabelDescriptionList"/>
    <dgm:cxn modelId="{ADE09FAD-03D9-4971-AC52-79AD7363895C}" type="presOf" srcId="{715CB601-F5CA-48C8-901E-9FC831646008}" destId="{DD43F0D4-3FFC-4C67-821E-386AACACAAA1}" srcOrd="0" destOrd="1" presId="urn:microsoft.com/office/officeart/2018/2/layout/IconLabelDescriptionList"/>
    <dgm:cxn modelId="{E43B0FBD-DF95-472E-B944-3DC2F07A6EB4}" srcId="{33B15FC2-D2A8-401B-B662-D80A6D54214A}" destId="{3A849E78-1A24-4B22-AC0F-DD42C458B0FF}" srcOrd="0" destOrd="0" parTransId="{C4DC51D2-C067-440F-BA92-DD49302A5C21}" sibTransId="{D4148B81-C2D4-4FD3-978A-7856375D11F3}"/>
    <dgm:cxn modelId="{2DFF8BC7-5DAE-4D40-A6D6-6AC3CA4C0DF0}" srcId="{33B15FC2-D2A8-401B-B662-D80A6D54214A}" destId="{715CB601-F5CA-48C8-901E-9FC831646008}" srcOrd="1" destOrd="0" parTransId="{FCE3F95F-3714-4C36-8905-0FD4577D7DEA}" sibTransId="{0D337A6F-E627-4711-A699-672C3AA91819}"/>
    <dgm:cxn modelId="{3A82CDCC-C898-4149-8EFC-92F5F38B5655}" srcId="{6833433D-8598-43CD-9AC5-B16715AAAAE9}" destId="{BF997193-7BE6-455F-AA46-D79C4283DD39}" srcOrd="1" destOrd="0" parTransId="{047545C6-523A-41A9-BE4F-8A796314BCF7}" sibTransId="{9D45AFDA-78B5-4204-AAF4-F4C2B7689F54}"/>
    <dgm:cxn modelId="{F2F247CE-AB85-4077-893F-A00E5EA115C2}" type="presOf" srcId="{74D3BB0E-29A9-48F4-9EB3-273F6020B201}" destId="{DD43F0D4-3FFC-4C67-821E-386AACACAAA1}" srcOrd="0" destOrd="2" presId="urn:microsoft.com/office/officeart/2018/2/layout/IconLabelDescriptionList"/>
    <dgm:cxn modelId="{67F330F1-14FA-4C0F-A5FF-F40849CFF268}" srcId="{D32FBB33-67E0-4C70-838D-96B694F01684}" destId="{6833433D-8598-43CD-9AC5-B16715AAAAE9}" srcOrd="2" destOrd="0" parTransId="{5035F209-1573-48DD-8075-F4E948C738FA}" sibTransId="{284C97C2-F84E-4D98-9501-2B885B60D535}"/>
    <dgm:cxn modelId="{880F3AFC-F303-41FE-9FD4-D18B2A102F00}" srcId="{D32FBB33-67E0-4C70-838D-96B694F01684}" destId="{33B15FC2-D2A8-401B-B662-D80A6D54214A}" srcOrd="0" destOrd="0" parTransId="{52E82BB2-133A-4235-9522-A21B4EE9C6F1}" sibTransId="{4911C98A-2A8B-4B1B-B020-82DE272AE55D}"/>
    <dgm:cxn modelId="{AF4A16FF-9CFF-4698-8062-4BDABC7CA055}" srcId="{6833433D-8598-43CD-9AC5-B16715AAAAE9}" destId="{E7538010-E90C-4190-A834-9ECCF1A5831D}" srcOrd="0" destOrd="0" parTransId="{902B5382-1A6F-4C83-879F-EE96C0162556}" sibTransId="{FBFCF377-088E-4F03-9FA7-48B37419773B}"/>
    <dgm:cxn modelId="{BE30193E-280C-45A0-AD40-0E1C452A6033}" type="presParOf" srcId="{E43E7565-D246-494B-BE53-CF0E7CE6510C}" destId="{060D2339-FF4A-4762-872D-985A084C293A}" srcOrd="0" destOrd="0" presId="urn:microsoft.com/office/officeart/2018/2/layout/IconLabelDescriptionList"/>
    <dgm:cxn modelId="{28FE868B-00DD-4ECE-B69C-3F59A9B1DCB9}" type="presParOf" srcId="{060D2339-FF4A-4762-872D-985A084C293A}" destId="{BD03462E-C2B4-4418-8C71-B1BC54BF1891}" srcOrd="0" destOrd="0" presId="urn:microsoft.com/office/officeart/2018/2/layout/IconLabelDescriptionList"/>
    <dgm:cxn modelId="{6B28C2FF-1BF0-4C71-B52F-8B0A58C9B7DB}" type="presParOf" srcId="{060D2339-FF4A-4762-872D-985A084C293A}" destId="{CE13958A-3EB4-4DA6-9C20-6EBB5AB4E93B}" srcOrd="1" destOrd="0" presId="urn:microsoft.com/office/officeart/2018/2/layout/IconLabelDescriptionList"/>
    <dgm:cxn modelId="{09A5F6B4-3657-4E73-8912-3CC97586BA6B}" type="presParOf" srcId="{060D2339-FF4A-4762-872D-985A084C293A}" destId="{75462C8E-C8EB-43E8-8B02-BE234F4F1E43}" srcOrd="2" destOrd="0" presId="urn:microsoft.com/office/officeart/2018/2/layout/IconLabelDescriptionList"/>
    <dgm:cxn modelId="{A531AA1F-4318-4C44-A292-91A4FAA029B2}" type="presParOf" srcId="{060D2339-FF4A-4762-872D-985A084C293A}" destId="{12EF3761-AB4C-4462-99BB-4BB7A19CAB2E}" srcOrd="3" destOrd="0" presId="urn:microsoft.com/office/officeart/2018/2/layout/IconLabelDescriptionList"/>
    <dgm:cxn modelId="{073AA46A-AD67-4CDF-B0FD-7468F76E5BCD}" type="presParOf" srcId="{060D2339-FF4A-4762-872D-985A084C293A}" destId="{DD43F0D4-3FFC-4C67-821E-386AACACAAA1}" srcOrd="4" destOrd="0" presId="urn:microsoft.com/office/officeart/2018/2/layout/IconLabelDescriptionList"/>
    <dgm:cxn modelId="{7293A388-D8DA-4AA5-B7C2-15B1D2DDBE9B}" type="presParOf" srcId="{E43E7565-D246-494B-BE53-CF0E7CE6510C}" destId="{79CBF90D-DC13-459F-B704-6EF18F51DC95}" srcOrd="1" destOrd="0" presId="urn:microsoft.com/office/officeart/2018/2/layout/IconLabelDescriptionList"/>
    <dgm:cxn modelId="{8717369B-C761-4C25-9715-E528DBFC9690}" type="presParOf" srcId="{E43E7565-D246-494B-BE53-CF0E7CE6510C}" destId="{F1FBE1BB-A6CB-4D8B-B659-118145A120A1}" srcOrd="2" destOrd="0" presId="urn:microsoft.com/office/officeart/2018/2/layout/IconLabelDescriptionList"/>
    <dgm:cxn modelId="{2B029C3A-19F1-40E4-B9DF-3D3D04246C1D}" type="presParOf" srcId="{F1FBE1BB-A6CB-4D8B-B659-118145A120A1}" destId="{BAA413C0-72F6-44C6-A7BE-1D395C048AF4}" srcOrd="0" destOrd="0" presId="urn:microsoft.com/office/officeart/2018/2/layout/IconLabelDescriptionList"/>
    <dgm:cxn modelId="{E9465089-49DA-4AE7-A09E-58EFFA204CA2}" type="presParOf" srcId="{F1FBE1BB-A6CB-4D8B-B659-118145A120A1}" destId="{D3C1CADF-05A6-4A16-BB3F-D0A4E55DBBED}" srcOrd="1" destOrd="0" presId="urn:microsoft.com/office/officeart/2018/2/layout/IconLabelDescriptionList"/>
    <dgm:cxn modelId="{716FCB9B-CA41-4710-B909-A1E405DC2DFE}" type="presParOf" srcId="{F1FBE1BB-A6CB-4D8B-B659-118145A120A1}" destId="{47686121-F31D-40E4-AD38-128F7D4FEB72}" srcOrd="2" destOrd="0" presId="urn:microsoft.com/office/officeart/2018/2/layout/IconLabelDescriptionList"/>
    <dgm:cxn modelId="{286FE9D4-D7CA-4E5E-98C3-54008D021917}" type="presParOf" srcId="{F1FBE1BB-A6CB-4D8B-B659-118145A120A1}" destId="{8AB27466-C20B-400E-A100-19F8A5BD1BCC}" srcOrd="3" destOrd="0" presId="urn:microsoft.com/office/officeart/2018/2/layout/IconLabelDescriptionList"/>
    <dgm:cxn modelId="{FCEFCC26-5185-4092-97E2-64451FE6E644}" type="presParOf" srcId="{F1FBE1BB-A6CB-4D8B-B659-118145A120A1}" destId="{321215B2-C46A-4A35-AD71-A10A3916AC7F}" srcOrd="4" destOrd="0" presId="urn:microsoft.com/office/officeart/2018/2/layout/IconLabelDescriptionList"/>
    <dgm:cxn modelId="{8AC53443-50A6-487F-B685-6061EE577CA7}" type="presParOf" srcId="{E43E7565-D246-494B-BE53-CF0E7CE6510C}" destId="{9EDF5A3C-F438-47B0-9BD7-8113B1615847}" srcOrd="3" destOrd="0" presId="urn:microsoft.com/office/officeart/2018/2/layout/IconLabelDescriptionList"/>
    <dgm:cxn modelId="{91532D90-E2C5-4119-BC21-9E79E9698A9C}" type="presParOf" srcId="{E43E7565-D246-494B-BE53-CF0E7CE6510C}" destId="{28E73711-8865-4A84-AD1F-A743605492B1}" srcOrd="4" destOrd="0" presId="urn:microsoft.com/office/officeart/2018/2/layout/IconLabelDescriptionList"/>
    <dgm:cxn modelId="{1539E916-6CCA-4082-9E1A-9538A306F56A}" type="presParOf" srcId="{28E73711-8865-4A84-AD1F-A743605492B1}" destId="{E2F5DA7C-7C4A-4756-A25A-F1418AE787DC}" srcOrd="0" destOrd="0" presId="urn:microsoft.com/office/officeart/2018/2/layout/IconLabelDescriptionList"/>
    <dgm:cxn modelId="{682DBB0B-7A93-47EF-8E65-58590201FBD0}" type="presParOf" srcId="{28E73711-8865-4A84-AD1F-A743605492B1}" destId="{5320CDA2-F742-4D2D-B3C0-572479418B47}" srcOrd="1" destOrd="0" presId="urn:microsoft.com/office/officeart/2018/2/layout/IconLabelDescriptionList"/>
    <dgm:cxn modelId="{8C827F22-B6B7-431E-90C1-F4F4AED055CD}" type="presParOf" srcId="{28E73711-8865-4A84-AD1F-A743605492B1}" destId="{F41B8844-7D05-4810-8D42-3B3C120AEF28}" srcOrd="2" destOrd="0" presId="urn:microsoft.com/office/officeart/2018/2/layout/IconLabelDescriptionList"/>
    <dgm:cxn modelId="{1AC5EEFC-9290-4114-A02C-B56CCC9EFC9F}" type="presParOf" srcId="{28E73711-8865-4A84-AD1F-A743605492B1}" destId="{9FD87C7B-835C-44C0-A0B6-57D0DA626AFD}" srcOrd="3" destOrd="0" presId="urn:microsoft.com/office/officeart/2018/2/layout/IconLabelDescriptionList"/>
    <dgm:cxn modelId="{E22B85C5-D820-49A7-8FAA-7842D58CD8F9}" type="presParOf" srcId="{28E73711-8865-4A84-AD1F-A743605492B1}" destId="{5CC1C8E3-5082-4999-99C2-6C9358B6E0C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3462E-C2B4-4418-8C71-B1BC54BF1891}">
      <dsp:nvSpPr>
        <dsp:cNvPr id="0" name=""/>
        <dsp:cNvSpPr/>
      </dsp:nvSpPr>
      <dsp:spPr>
        <a:xfrm>
          <a:off x="4985" y="563270"/>
          <a:ext cx="1049835" cy="1049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462C8E-C8EB-43E8-8B02-BE234F4F1E43}">
      <dsp:nvSpPr>
        <dsp:cNvPr id="0" name=""/>
        <dsp:cNvSpPr/>
      </dsp:nvSpPr>
      <dsp:spPr>
        <a:xfrm>
          <a:off x="4985" y="1727466"/>
          <a:ext cx="2999531" cy="44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Income and Asset-based approach</a:t>
          </a:r>
        </a:p>
      </dsp:txBody>
      <dsp:txXfrm>
        <a:off x="4985" y="1727466"/>
        <a:ext cx="2999531" cy="449929"/>
      </dsp:txXfrm>
    </dsp:sp>
    <dsp:sp modelId="{DD43F0D4-3FFC-4C67-821E-386AACACAAA1}">
      <dsp:nvSpPr>
        <dsp:cNvPr id="0" name=""/>
        <dsp:cNvSpPr/>
      </dsp:nvSpPr>
      <dsp:spPr>
        <a:xfrm>
          <a:off x="4985" y="2230586"/>
          <a:ext cx="2999531" cy="992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Balance sheet</a:t>
          </a:r>
        </a:p>
        <a:p>
          <a:pPr marL="0" lvl="0" indent="0" algn="l" defTabSz="577850">
            <a:lnSpc>
              <a:spcPct val="90000"/>
            </a:lnSpc>
            <a:spcBef>
              <a:spcPct val="0"/>
            </a:spcBef>
            <a:spcAft>
              <a:spcPct val="35000"/>
            </a:spcAft>
            <a:buNone/>
          </a:pPr>
          <a:r>
            <a:rPr lang="en-US" sz="1300" kern="1200"/>
            <a:t>Liquidation value</a:t>
          </a:r>
        </a:p>
        <a:p>
          <a:pPr marL="0" lvl="0" indent="0" algn="l" defTabSz="577850">
            <a:lnSpc>
              <a:spcPct val="90000"/>
            </a:lnSpc>
            <a:spcBef>
              <a:spcPct val="0"/>
            </a:spcBef>
            <a:spcAft>
              <a:spcPct val="35000"/>
            </a:spcAft>
            <a:buNone/>
          </a:pPr>
          <a:r>
            <a:rPr lang="en-US" sz="1300" kern="1200"/>
            <a:t>Dividend discount model</a:t>
          </a:r>
        </a:p>
      </dsp:txBody>
      <dsp:txXfrm>
        <a:off x="4985" y="2230586"/>
        <a:ext cx="2999531" cy="992223"/>
      </dsp:txXfrm>
    </dsp:sp>
    <dsp:sp modelId="{BAA413C0-72F6-44C6-A7BE-1D395C048AF4}">
      <dsp:nvSpPr>
        <dsp:cNvPr id="0" name=""/>
        <dsp:cNvSpPr/>
      </dsp:nvSpPr>
      <dsp:spPr>
        <a:xfrm>
          <a:off x="3529434" y="563270"/>
          <a:ext cx="1049835" cy="1049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86121-F31D-40E4-AD38-128F7D4FEB72}">
      <dsp:nvSpPr>
        <dsp:cNvPr id="0" name=""/>
        <dsp:cNvSpPr/>
      </dsp:nvSpPr>
      <dsp:spPr>
        <a:xfrm>
          <a:off x="3529434" y="1727466"/>
          <a:ext cx="2999531" cy="44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Earning value approach</a:t>
          </a:r>
        </a:p>
      </dsp:txBody>
      <dsp:txXfrm>
        <a:off x="3529434" y="1727466"/>
        <a:ext cx="2999531" cy="449929"/>
      </dsp:txXfrm>
    </dsp:sp>
    <dsp:sp modelId="{321215B2-C46A-4A35-AD71-A10A3916AC7F}">
      <dsp:nvSpPr>
        <dsp:cNvPr id="0" name=""/>
        <dsp:cNvSpPr/>
      </dsp:nvSpPr>
      <dsp:spPr>
        <a:xfrm>
          <a:off x="3529434" y="2230586"/>
          <a:ext cx="2999531" cy="992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Discounted future earning</a:t>
          </a:r>
        </a:p>
        <a:p>
          <a:pPr marL="0" lvl="0" indent="0" algn="l" defTabSz="577850">
            <a:lnSpc>
              <a:spcPct val="90000"/>
            </a:lnSpc>
            <a:spcBef>
              <a:spcPct val="0"/>
            </a:spcBef>
            <a:spcAft>
              <a:spcPct val="35000"/>
            </a:spcAft>
            <a:buNone/>
          </a:pPr>
          <a:r>
            <a:rPr lang="en-US" sz="1300" kern="1200"/>
            <a:t>Discounted cash flow valuation</a:t>
          </a:r>
        </a:p>
      </dsp:txBody>
      <dsp:txXfrm>
        <a:off x="3529434" y="2230586"/>
        <a:ext cx="2999531" cy="992223"/>
      </dsp:txXfrm>
    </dsp:sp>
    <dsp:sp modelId="{E2F5DA7C-7C4A-4756-A25A-F1418AE787DC}">
      <dsp:nvSpPr>
        <dsp:cNvPr id="0" name=""/>
        <dsp:cNvSpPr/>
      </dsp:nvSpPr>
      <dsp:spPr>
        <a:xfrm>
          <a:off x="7053883" y="563270"/>
          <a:ext cx="1049835" cy="1049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B8844-7D05-4810-8D42-3B3C120AEF28}">
      <dsp:nvSpPr>
        <dsp:cNvPr id="0" name=""/>
        <dsp:cNvSpPr/>
      </dsp:nvSpPr>
      <dsp:spPr>
        <a:xfrm>
          <a:off x="7053883" y="1727466"/>
          <a:ext cx="2999531" cy="44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Market value approach</a:t>
          </a:r>
        </a:p>
      </dsp:txBody>
      <dsp:txXfrm>
        <a:off x="7053883" y="1727466"/>
        <a:ext cx="2999531" cy="449929"/>
      </dsp:txXfrm>
    </dsp:sp>
    <dsp:sp modelId="{5CC1C8E3-5082-4999-99C2-6C9358B6E0CD}">
      <dsp:nvSpPr>
        <dsp:cNvPr id="0" name=""/>
        <dsp:cNvSpPr/>
      </dsp:nvSpPr>
      <dsp:spPr>
        <a:xfrm>
          <a:off x="7053883" y="2230586"/>
          <a:ext cx="2999531" cy="992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t>Capitalization of earnings business valuation</a:t>
          </a:r>
        </a:p>
        <a:p>
          <a:pPr marL="0" lvl="0" indent="0" algn="l" defTabSz="577850">
            <a:lnSpc>
              <a:spcPct val="90000"/>
            </a:lnSpc>
            <a:spcBef>
              <a:spcPct val="0"/>
            </a:spcBef>
            <a:spcAft>
              <a:spcPct val="35000"/>
            </a:spcAft>
            <a:buNone/>
          </a:pPr>
          <a:r>
            <a:rPr lang="en-US" sz="1300" kern="1200" dirty="0"/>
            <a:t>Multiple of earning business valuation</a:t>
          </a:r>
        </a:p>
        <a:p>
          <a:pPr marL="0" lvl="0" indent="0" algn="l" defTabSz="577850">
            <a:lnSpc>
              <a:spcPct val="90000"/>
            </a:lnSpc>
            <a:spcBef>
              <a:spcPct val="0"/>
            </a:spcBef>
            <a:spcAft>
              <a:spcPct val="35000"/>
            </a:spcAft>
            <a:buNone/>
          </a:pPr>
          <a:r>
            <a:rPr lang="en-US" sz="1300" kern="1200" dirty="0"/>
            <a:t>Price-to-earnings (P/E), price-to-cashflow (P/CF)</a:t>
          </a:r>
        </a:p>
      </dsp:txBody>
      <dsp:txXfrm>
        <a:off x="7053883" y="2230586"/>
        <a:ext cx="2999531" cy="99222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C12181-5448-4DA2-B1E4-B56BC40397B8}" type="datetimeFigureOut">
              <a:rPr lang="en-US" smtClean="0"/>
              <a:t>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DA884-DE52-4DCC-80EF-2DC2911FF30A}" type="slidenum">
              <a:rPr lang="en-US" smtClean="0"/>
              <a:t>‹#›</a:t>
            </a:fld>
            <a:endParaRPr lang="en-US"/>
          </a:p>
        </p:txBody>
      </p:sp>
    </p:spTree>
    <p:extLst>
      <p:ext uri="{BB962C8B-B14F-4D97-AF65-F5344CB8AC3E}">
        <p14:creationId xmlns:p14="http://schemas.microsoft.com/office/powerpoint/2010/main" val="1401758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Cindy: In order to achieve the optimal portfolio, we looked all the different industries and their unique characteristics. These 10 sectors can be further categorized into 2 types of stocks. </a:t>
            </a:r>
          </a:p>
        </p:txBody>
      </p:sp>
      <p:sp>
        <p:nvSpPr>
          <p:cNvPr id="4" name="Slide Number Placeholder 3"/>
          <p:cNvSpPr>
            <a:spLocks noGrp="1"/>
          </p:cNvSpPr>
          <p:nvPr>
            <p:ph type="sldNum" sz="quarter" idx="5"/>
          </p:nvPr>
        </p:nvSpPr>
        <p:spPr/>
        <p:txBody>
          <a:bodyPr/>
          <a:lstStyle/>
          <a:p>
            <a:fld id="{BA0DA884-DE52-4DCC-80EF-2DC2911FF30A}" type="slidenum">
              <a:rPr lang="en-US" smtClean="0"/>
              <a:t>3</a:t>
            </a:fld>
            <a:endParaRPr lang="en-US"/>
          </a:p>
        </p:txBody>
      </p:sp>
    </p:spTree>
    <p:extLst>
      <p:ext uri="{BB962C8B-B14F-4D97-AF65-F5344CB8AC3E}">
        <p14:creationId xmlns:p14="http://schemas.microsoft.com/office/powerpoint/2010/main" val="2875304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Ibrahima – valuation with a focus on the technology sector</a:t>
            </a:r>
          </a:p>
        </p:txBody>
      </p:sp>
      <p:sp>
        <p:nvSpPr>
          <p:cNvPr id="4" name="Slide Number Placeholder 3"/>
          <p:cNvSpPr>
            <a:spLocks noGrp="1"/>
          </p:cNvSpPr>
          <p:nvPr>
            <p:ph type="sldNum" sz="quarter" idx="5"/>
          </p:nvPr>
        </p:nvSpPr>
        <p:spPr/>
        <p:txBody>
          <a:bodyPr/>
          <a:lstStyle/>
          <a:p>
            <a:fld id="{BA0DA884-DE52-4DCC-80EF-2DC2911FF30A}" type="slidenum">
              <a:rPr lang="en-US" smtClean="0"/>
              <a:t>16</a:t>
            </a:fld>
            <a:endParaRPr lang="en-US"/>
          </a:p>
        </p:txBody>
      </p:sp>
    </p:spTree>
    <p:extLst>
      <p:ext uri="{BB962C8B-B14F-4D97-AF65-F5344CB8AC3E}">
        <p14:creationId xmlns:p14="http://schemas.microsoft.com/office/powerpoint/2010/main" val="110552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Cindy: At a fundamental level, there are two types of stocks, cyclical and non-cyclical. The classic example of a non-cyclical stock is a food and household products stock (P&amp;G) as consumers and businesses need food and cleaning supplies regardless of the direction of the economy. However, when the economy is growing, non-cyclical stocks tend to lag behind cyclical stocks as they have a low correlation with the business cycle</a:t>
            </a:r>
            <a:r>
              <a:rPr lang="en-US" altLang="en-US" dirty="0"/>
              <a:t>. </a:t>
            </a:r>
            <a:r>
              <a:rPr lang="en-US" dirty="0"/>
              <a:t>There isn’t a one size fits all in terms of stock valuation methods. Depending on the industry and the type of stocks, certain metrics will be more meaningful for evaluating one company and not as useful for another. than others and vice versa. </a:t>
            </a:r>
            <a:endParaRPr lang="en-US" altLang="en-US" sz="1200" dirty="0"/>
          </a:p>
          <a:p>
            <a:endParaRPr lang="en-US" dirty="0"/>
          </a:p>
        </p:txBody>
      </p:sp>
      <p:sp>
        <p:nvSpPr>
          <p:cNvPr id="4" name="Slide Number Placeholder 3"/>
          <p:cNvSpPr>
            <a:spLocks noGrp="1"/>
          </p:cNvSpPr>
          <p:nvPr>
            <p:ph type="sldNum" sz="quarter" idx="5"/>
          </p:nvPr>
        </p:nvSpPr>
        <p:spPr/>
        <p:txBody>
          <a:bodyPr/>
          <a:lstStyle/>
          <a:p>
            <a:fld id="{BA0DA884-DE52-4DCC-80EF-2DC2911FF30A}" type="slidenum">
              <a:rPr lang="en-US" smtClean="0"/>
              <a:t>4</a:t>
            </a:fld>
            <a:endParaRPr lang="en-US"/>
          </a:p>
        </p:txBody>
      </p:sp>
    </p:spTree>
    <p:extLst>
      <p:ext uri="{BB962C8B-B14F-4D97-AF65-F5344CB8AC3E}">
        <p14:creationId xmlns:p14="http://schemas.microsoft.com/office/powerpoint/2010/main" val="3847384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Jonathan</a:t>
            </a:r>
          </a:p>
        </p:txBody>
      </p:sp>
      <p:sp>
        <p:nvSpPr>
          <p:cNvPr id="4" name="Slide Number Placeholder 3"/>
          <p:cNvSpPr>
            <a:spLocks noGrp="1"/>
          </p:cNvSpPr>
          <p:nvPr>
            <p:ph type="sldNum" sz="quarter" idx="5"/>
          </p:nvPr>
        </p:nvSpPr>
        <p:spPr/>
        <p:txBody>
          <a:bodyPr/>
          <a:lstStyle/>
          <a:p>
            <a:fld id="{BA0DA884-DE52-4DCC-80EF-2DC2911FF30A}" type="slidenum">
              <a:rPr lang="en-US" smtClean="0"/>
              <a:t>5</a:t>
            </a:fld>
            <a:endParaRPr lang="en-US"/>
          </a:p>
        </p:txBody>
      </p:sp>
    </p:spTree>
    <p:extLst>
      <p:ext uri="{BB962C8B-B14F-4D97-AF65-F5344CB8AC3E}">
        <p14:creationId xmlns:p14="http://schemas.microsoft.com/office/powerpoint/2010/main" val="479305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Price History Analysis and Cumulative Returns</a:t>
            </a:r>
          </a:p>
          <a:p>
            <a:endParaRPr lang="en-US" dirty="0"/>
          </a:p>
          <a:p>
            <a:r>
              <a:rPr lang="en-US" dirty="0"/>
              <a:t>Explain data extraction</a:t>
            </a:r>
          </a:p>
          <a:p>
            <a:endParaRPr lang="en-US" dirty="0"/>
          </a:p>
          <a:p>
            <a:endParaRPr lang="en-US" dirty="0"/>
          </a:p>
        </p:txBody>
      </p:sp>
      <p:sp>
        <p:nvSpPr>
          <p:cNvPr id="4" name="Slide Number Placeholder 3"/>
          <p:cNvSpPr>
            <a:spLocks noGrp="1"/>
          </p:cNvSpPr>
          <p:nvPr>
            <p:ph type="sldNum" sz="quarter" idx="5"/>
          </p:nvPr>
        </p:nvSpPr>
        <p:spPr/>
        <p:txBody>
          <a:bodyPr/>
          <a:lstStyle/>
          <a:p>
            <a:fld id="{BA0DA884-DE52-4DCC-80EF-2DC2911FF30A}" type="slidenum">
              <a:rPr lang="en-US" smtClean="0"/>
              <a:t>6</a:t>
            </a:fld>
            <a:endParaRPr lang="en-US"/>
          </a:p>
        </p:txBody>
      </p:sp>
    </p:spTree>
    <p:extLst>
      <p:ext uri="{BB962C8B-B14F-4D97-AF65-F5344CB8AC3E}">
        <p14:creationId xmlns:p14="http://schemas.microsoft.com/office/powerpoint/2010/main" val="236580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e708e529d_5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ae708e529d_5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Step 1: Price History Analysis and Cumulative Returns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data extraction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45" name="Google Shape;245;gae708e529d_5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e708e529d_5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ae708e529d_5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Step 1: Price History Analysis and Cumulative Returns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data extraction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63" name="Google Shape;263;gae708e529d_5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e708e529d_5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ae708e529d_5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Step 1: Price History Analysis and Cumulative Returns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data extraction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79" name="Google Shape;279;gae708e529d_5_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e708e529d_5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ae708e529d_5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Step 1: Price History Analysis and Cumulative Returns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Explain data extraction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95" name="Google Shape;295;gae708e529d_5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Roboto"/>
              </a:rPr>
              <a:t>abstraction</a:t>
            </a:r>
            <a:r>
              <a:rPr lang="en-US" b="0" i="0" dirty="0">
                <a:solidFill>
                  <a:srgbClr val="202124"/>
                </a:solidFill>
                <a:effectLst/>
                <a:latin typeface="Roboto"/>
              </a:rPr>
              <a:t>, </a:t>
            </a:r>
            <a:r>
              <a:rPr lang="en-US" b="1" i="0" dirty="0">
                <a:solidFill>
                  <a:srgbClr val="202124"/>
                </a:solidFill>
                <a:effectLst/>
                <a:latin typeface="Roboto"/>
              </a:rPr>
              <a:t>encapsulation</a:t>
            </a:r>
            <a:r>
              <a:rPr lang="en-US" b="0" i="0" dirty="0">
                <a:solidFill>
                  <a:srgbClr val="202124"/>
                </a:solidFill>
                <a:effectLst/>
                <a:latin typeface="Roboto"/>
              </a:rPr>
              <a:t>, </a:t>
            </a:r>
            <a:r>
              <a:rPr lang="en-US" b="1" i="0" dirty="0">
                <a:solidFill>
                  <a:srgbClr val="202124"/>
                </a:solidFill>
                <a:effectLst/>
                <a:latin typeface="Roboto"/>
              </a:rPr>
              <a:t>inheritance</a:t>
            </a:r>
            <a:r>
              <a:rPr lang="en-US" b="0" i="0" dirty="0">
                <a:solidFill>
                  <a:srgbClr val="202124"/>
                </a:solidFill>
                <a:effectLst/>
                <a:latin typeface="Roboto"/>
              </a:rPr>
              <a:t>, and </a:t>
            </a:r>
            <a:r>
              <a:rPr lang="en-US" b="1" i="0" dirty="0">
                <a:solidFill>
                  <a:srgbClr val="202124"/>
                </a:solidFill>
                <a:effectLst/>
                <a:latin typeface="Roboto"/>
              </a:rPr>
              <a:t>polymorphism</a:t>
            </a:r>
            <a:endParaRPr lang="en-US" dirty="0"/>
          </a:p>
        </p:txBody>
      </p:sp>
      <p:sp>
        <p:nvSpPr>
          <p:cNvPr id="4" name="Slide Number Placeholder 3"/>
          <p:cNvSpPr>
            <a:spLocks noGrp="1"/>
          </p:cNvSpPr>
          <p:nvPr>
            <p:ph type="sldNum" sz="quarter" idx="5"/>
          </p:nvPr>
        </p:nvSpPr>
        <p:spPr/>
        <p:txBody>
          <a:bodyPr/>
          <a:lstStyle/>
          <a:p>
            <a:fld id="{01E64998-C058-4F83-B03D-20E75FD68735}" type="slidenum">
              <a:rPr lang="en-US" smtClean="0"/>
              <a:t>11</a:t>
            </a:fld>
            <a:endParaRPr lang="en-US"/>
          </a:p>
        </p:txBody>
      </p:sp>
    </p:spTree>
    <p:extLst>
      <p:ext uri="{BB962C8B-B14F-4D97-AF65-F5344CB8AC3E}">
        <p14:creationId xmlns:p14="http://schemas.microsoft.com/office/powerpoint/2010/main" val="407735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1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18073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20"/>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20"/>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20"/>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2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7096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1"/>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21"/>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2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60363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23315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68"/>
        <p:cNvGrpSpPr/>
        <p:nvPr/>
      </p:nvGrpSpPr>
      <p:grpSpPr>
        <a:xfrm>
          <a:off x="0" y="0"/>
          <a:ext cx="0" cy="0"/>
          <a:chOff x="0" y="0"/>
          <a:chExt cx="0" cy="0"/>
        </a:xfrm>
      </p:grpSpPr>
      <p:sp>
        <p:nvSpPr>
          <p:cNvPr id="69" name="Google Shape;69;p16"/>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6"/>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6"/>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72" name="Google Shape;72;p16"/>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73" name="Google Shape;73;p1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72279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solidFill>
          <a:schemeClr val="lt1"/>
        </a:solidFill>
        <a:effectLst/>
      </p:bgPr>
    </p:bg>
    <p:spTree>
      <p:nvGrpSpPr>
        <p:cNvPr id="1" name="Shape 76"/>
        <p:cNvGrpSpPr/>
        <p:nvPr/>
      </p:nvGrpSpPr>
      <p:grpSpPr>
        <a:xfrm>
          <a:off x="0" y="0"/>
          <a:ext cx="0" cy="0"/>
          <a:chOff x="0" y="0"/>
          <a:chExt cx="0" cy="0"/>
        </a:xfrm>
      </p:grpSpPr>
      <p:sp>
        <p:nvSpPr>
          <p:cNvPr id="77" name="Google Shape;77;p2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3"/>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80" name="Google Shape;80;p23"/>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81" name="Google Shape;81;p2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39570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4"/>
        <p:cNvGrpSpPr/>
        <p:nvPr/>
      </p:nvGrpSpPr>
      <p:grpSpPr>
        <a:xfrm>
          <a:off x="0" y="0"/>
          <a:ext cx="0" cy="0"/>
          <a:chOff x="0" y="0"/>
          <a:chExt cx="0" cy="0"/>
        </a:xfrm>
      </p:grpSpPr>
      <p:sp>
        <p:nvSpPr>
          <p:cNvPr id="85" name="Google Shape;85;p2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33103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89"/>
        <p:cNvGrpSpPr/>
        <p:nvPr/>
      </p:nvGrpSpPr>
      <p:grpSpPr>
        <a:xfrm>
          <a:off x="0" y="0"/>
          <a:ext cx="0" cy="0"/>
          <a:chOff x="0" y="0"/>
          <a:chExt cx="0" cy="0"/>
        </a:xfrm>
      </p:grpSpPr>
      <p:sp>
        <p:nvSpPr>
          <p:cNvPr id="90" name="Google Shape;90;p25"/>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5"/>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5"/>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3" name="Google Shape;93;p25"/>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4" name="Google Shape;94;p25"/>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5"/>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66467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sp>
        <p:nvSpPr>
          <p:cNvPr id="26" name="Google Shape;26;p1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8" name="Google Shape;28;p1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29" name="Google Shape;29;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0" name="Google Shape;30;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1" name="Google Shape;31;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32" name="Google Shape;32;p14"/>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extLst>
      <p:ext uri="{BB962C8B-B14F-4D97-AF65-F5344CB8AC3E}">
        <p14:creationId xmlns:p14="http://schemas.microsoft.com/office/powerpoint/2010/main" val="2256333155"/>
      </p:ext>
    </p:extLst>
  </p:cSld>
  <p:clrMap bg1="lt1" tx1="dk1" bg2="dk2" tx2="lt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77" r:id="rId6"/>
    <p:sldLayoutId id="2147483678" r:id="rId7"/>
    <p:sldLayoutId id="214748367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hyperlink" Target="https://aws.amazon.com/lambda/" TargetMode="External"/><Relationship Id="rId3" Type="http://schemas.openxmlformats.org/officeDocument/2006/relationships/image" Target="../media/image28.png"/><Relationship Id="rId7" Type="http://schemas.openxmlformats.org/officeDocument/2006/relationships/hyperlink" Target="https://aws.amazon.com/lex/"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github.com/alpacahq/alpaca-trade-api-python" TargetMode="External"/><Relationship Id="rId5" Type="http://schemas.openxmlformats.org/officeDocument/2006/relationships/hyperlink" Target="https://alpaca.markets/docs/api-documentation/api-v2/" TargetMode="External"/><Relationship Id="rId4" Type="http://schemas.openxmlformats.org/officeDocument/2006/relationships/hyperlink" Target="https://fmpcloud.io/documentation#financialStatementsAsReportedOnSE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http://commons.wikimedia.org/wiki/File:Sao_Paulo_Stock_Exchange.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de.wikipedia.org/wiki/PayPal"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000" dirty="0">
                <a:solidFill>
                  <a:schemeClr val="tx1"/>
                </a:solidFill>
              </a:rPr>
              <a:t>Data-driven Portfolio Optimizer</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dirty="0"/>
              <a:t>Team litquitity: Milad Nazar, Cindy kang, David gayman, Jonathan feldmann, and ibrahima diallo</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sp>
        <p:nvSpPr>
          <p:cNvPr id="297" name="Google Shape;297;gae708e529d_5_79"/>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98" name="Google Shape;298;gae708e529d_5_79"/>
          <p:cNvCxnSpPr/>
          <p:nvPr/>
        </p:nvCxnSpPr>
        <p:spPr>
          <a:xfrm>
            <a:off x="1207658" y="4474741"/>
            <a:ext cx="9875400" cy="0"/>
          </a:xfrm>
          <a:prstGeom prst="straightConnector1">
            <a:avLst/>
          </a:prstGeom>
          <a:noFill/>
          <a:ln w="12700" cap="flat" cmpd="sng">
            <a:solidFill>
              <a:srgbClr val="3F3F3F"/>
            </a:solidFill>
            <a:prstDash val="solid"/>
            <a:round/>
            <a:headEnd type="none" w="sm" len="sm"/>
            <a:tailEnd type="none" w="sm" len="sm"/>
          </a:ln>
        </p:spPr>
      </p:cxnSp>
      <p:sp>
        <p:nvSpPr>
          <p:cNvPr id="299" name="Google Shape;299;gae708e529d_5_79"/>
          <p:cNvSpPr/>
          <p:nvPr/>
        </p:nvSpPr>
        <p:spPr>
          <a:xfrm>
            <a:off x="3274" y="0"/>
            <a:ext cx="12188700" cy="685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rPr>
              <a:t>his program uses an artificial recurrent neural network called Long Short Term Memory (LSTM) using the past 60 days stock price of (Apple Inc)</a:t>
            </a: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300" name="Google Shape;300;gae708e529d_5_79"/>
          <p:cNvSpPr/>
          <p:nvPr/>
        </p:nvSpPr>
        <p:spPr>
          <a:xfrm>
            <a:off x="186275" y="218775"/>
            <a:ext cx="3636000" cy="6468900"/>
          </a:xfrm>
          <a:prstGeom prst="rect">
            <a:avLst/>
          </a:prstGeom>
          <a:solidFill>
            <a:schemeClr val="dk1">
              <a:alpha val="8431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301" name="Google Shape;301;gae708e529d_5_79"/>
          <p:cNvSpPr txBox="1">
            <a:spLocks noGrp="1"/>
          </p:cNvSpPr>
          <p:nvPr>
            <p:ph type="title"/>
          </p:nvPr>
        </p:nvSpPr>
        <p:spPr>
          <a:xfrm>
            <a:off x="320877" y="-1191766"/>
            <a:ext cx="3214200" cy="2901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Bookman Old Style"/>
              <a:buNone/>
            </a:pPr>
            <a:r>
              <a:rPr lang="en-US" sz="4400" b="1" dirty="0">
                <a:solidFill>
                  <a:schemeClr val="lt1"/>
                </a:solidFill>
                <a:latin typeface="Arial" panose="020B0604020202020204" pitchFamily="34" charset="0"/>
                <a:cs typeface="Arial" panose="020B0604020202020204" pitchFamily="34" charset="0"/>
              </a:rPr>
              <a:t>Portfolio Generator</a:t>
            </a:r>
            <a:endParaRPr b="1" dirty="0">
              <a:latin typeface="Arial" panose="020B0604020202020204" pitchFamily="34" charset="0"/>
              <a:cs typeface="Arial" panose="020B0604020202020204" pitchFamily="34" charset="0"/>
            </a:endParaRPr>
          </a:p>
        </p:txBody>
      </p:sp>
      <p:cxnSp>
        <p:nvCxnSpPr>
          <p:cNvPr id="302" name="Google Shape;302;gae708e529d_5_79"/>
          <p:cNvCxnSpPr/>
          <p:nvPr/>
        </p:nvCxnSpPr>
        <p:spPr>
          <a:xfrm>
            <a:off x="373550" y="1765319"/>
            <a:ext cx="3108900" cy="0"/>
          </a:xfrm>
          <a:prstGeom prst="straightConnector1">
            <a:avLst/>
          </a:prstGeom>
          <a:noFill/>
          <a:ln w="19050" cap="flat" cmpd="sng">
            <a:solidFill>
              <a:schemeClr val="accent1"/>
            </a:solidFill>
            <a:prstDash val="solid"/>
            <a:round/>
            <a:headEnd type="none" w="sm" len="sm"/>
            <a:tailEnd type="none" w="sm" len="sm"/>
          </a:ln>
        </p:spPr>
      </p:cxnSp>
      <p:sp>
        <p:nvSpPr>
          <p:cNvPr id="303" name="Google Shape;303;gae708e529d_5_79"/>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304" name="Google Shape;304;gae708e529d_5_79"/>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305" name="Google Shape;305;gae708e529d_5_79"/>
          <p:cNvSpPr txBox="1"/>
          <p:nvPr/>
        </p:nvSpPr>
        <p:spPr>
          <a:xfrm>
            <a:off x="320900" y="1820825"/>
            <a:ext cx="3214200" cy="1569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rPr>
              <a:t>Tools:</a:t>
            </a:r>
            <a:endParaRPr kumimoji="0" sz="1800" b="1"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rPr>
              <a:t>Efficient Frontier</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rPr>
              <a:t>Risk Models</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rPr>
              <a:t>Expected Returns</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rPr>
              <a:t>Sentiment Analysis</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Calibri"/>
              <a:sym typeface="Calibri"/>
            </a:endParaRPr>
          </a:p>
        </p:txBody>
      </p:sp>
      <p:graphicFrame>
        <p:nvGraphicFramePr>
          <p:cNvPr id="306" name="Google Shape;306;gae708e529d_5_79"/>
          <p:cNvGraphicFramePr/>
          <p:nvPr/>
        </p:nvGraphicFramePr>
        <p:xfrm>
          <a:off x="3937825" y="272575"/>
          <a:ext cx="8117375" cy="2802352"/>
        </p:xfrm>
        <a:graphic>
          <a:graphicData uri="http://schemas.openxmlformats.org/drawingml/2006/table">
            <a:tbl>
              <a:tblPr>
                <a:noFill/>
              </a:tblPr>
              <a:tblGrid>
                <a:gridCol w="4048100">
                  <a:extLst>
                    <a:ext uri="{9D8B030D-6E8A-4147-A177-3AD203B41FA5}">
                      <a16:colId xmlns:a16="http://schemas.microsoft.com/office/drawing/2014/main" val="20000"/>
                    </a:ext>
                  </a:extLst>
                </a:gridCol>
                <a:gridCol w="4069275">
                  <a:extLst>
                    <a:ext uri="{9D8B030D-6E8A-4147-A177-3AD203B41FA5}">
                      <a16:colId xmlns:a16="http://schemas.microsoft.com/office/drawing/2014/main" val="20001"/>
                    </a:ext>
                  </a:extLst>
                </a:gridCol>
              </a:tblGrid>
              <a:tr h="668825">
                <a:tc>
                  <a:txBody>
                    <a:bodyPr/>
                    <a:lstStyle/>
                    <a:p>
                      <a:pPr marL="0" lvl="0" indent="0" algn="ctr" rtl="0">
                        <a:lnSpc>
                          <a:spcPct val="115000"/>
                        </a:lnSpc>
                        <a:spcBef>
                          <a:spcPts val="0"/>
                        </a:spcBef>
                        <a:spcAft>
                          <a:spcPts val="0"/>
                        </a:spcAft>
                        <a:buNone/>
                      </a:pPr>
                      <a:r>
                        <a:rPr lang="en-US" sz="3600" b="1">
                          <a:solidFill>
                            <a:srgbClr val="FFFFFF"/>
                          </a:solidFill>
                          <a:latin typeface="Calibri"/>
                          <a:ea typeface="Calibri"/>
                          <a:cs typeface="Calibri"/>
                          <a:sym typeface="Calibri"/>
                        </a:rPr>
                        <a:t>Real Estate Industry</a:t>
                      </a:r>
                      <a:endParaRPr sz="3600" b="1">
                        <a:solidFill>
                          <a:srgbClr val="FFFFFF"/>
                        </a:solidFill>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tc>
                  <a:txBody>
                    <a:bodyPr/>
                    <a:lstStyle/>
                    <a:p>
                      <a:pPr marL="0" lvl="0" indent="0" algn="ctr" rtl="0">
                        <a:lnSpc>
                          <a:spcPct val="115000"/>
                        </a:lnSpc>
                        <a:spcBef>
                          <a:spcPts val="0"/>
                        </a:spcBef>
                        <a:spcAft>
                          <a:spcPts val="0"/>
                        </a:spcAft>
                        <a:buNone/>
                      </a:pPr>
                      <a:r>
                        <a:rPr lang="en-US" sz="3600" b="1">
                          <a:solidFill>
                            <a:srgbClr val="FFFFFF"/>
                          </a:solidFill>
                          <a:latin typeface="Calibri"/>
                          <a:ea typeface="Calibri"/>
                          <a:cs typeface="Calibri"/>
                          <a:sym typeface="Calibri"/>
                        </a:rPr>
                        <a:t>Communication Industry</a:t>
                      </a:r>
                      <a:endParaRPr sz="3600" b="1">
                        <a:solidFill>
                          <a:srgbClr val="FFFFFF"/>
                        </a:solidFill>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474200">
                <a:tc>
                  <a:txBody>
                    <a:bodyPr/>
                    <a:lstStyle/>
                    <a:p>
                      <a:pPr marL="0" lvl="0" indent="0" algn="l" rtl="0">
                        <a:lnSpc>
                          <a:spcPct val="115000"/>
                        </a:lnSpc>
                        <a:spcBef>
                          <a:spcPts val="0"/>
                        </a:spcBef>
                        <a:spcAft>
                          <a:spcPts val="0"/>
                        </a:spcAft>
                        <a:buNone/>
                      </a:pPr>
                      <a:r>
                        <a:rPr lang="en-US" sz="2300">
                          <a:latin typeface="Calibri"/>
                          <a:ea typeface="Calibri"/>
                          <a:cs typeface="Calibri"/>
                          <a:sym typeface="Calibri"/>
                        </a:rPr>
                        <a:t>Expected Annual Return: </a:t>
                      </a:r>
                      <a:r>
                        <a:rPr lang="en-US" sz="2300" b="1">
                          <a:latin typeface="Calibri"/>
                          <a:ea typeface="Calibri"/>
                          <a:cs typeface="Calibri"/>
                          <a:sym typeface="Calibri"/>
                        </a:rPr>
                        <a:t>21%</a:t>
                      </a:r>
                      <a:endParaRPr sz="2300" b="1">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FD5EA"/>
                    </a:solidFill>
                  </a:tcPr>
                </a:tc>
                <a:tc>
                  <a:txBody>
                    <a:bodyPr/>
                    <a:lstStyle/>
                    <a:p>
                      <a:pPr marL="0" lvl="0" indent="0" algn="l" rtl="0">
                        <a:lnSpc>
                          <a:spcPct val="115000"/>
                        </a:lnSpc>
                        <a:spcBef>
                          <a:spcPts val="0"/>
                        </a:spcBef>
                        <a:spcAft>
                          <a:spcPts val="0"/>
                        </a:spcAft>
                        <a:buNone/>
                      </a:pPr>
                      <a:r>
                        <a:rPr lang="en-US" sz="2300">
                          <a:latin typeface="Calibri"/>
                          <a:ea typeface="Calibri"/>
                          <a:cs typeface="Calibri"/>
                          <a:sym typeface="Calibri"/>
                        </a:rPr>
                        <a:t>Expected Annual Return: </a:t>
                      </a:r>
                      <a:r>
                        <a:rPr lang="en-US" sz="2300" b="1">
                          <a:latin typeface="Calibri"/>
                          <a:ea typeface="Calibri"/>
                          <a:cs typeface="Calibri"/>
                          <a:sym typeface="Calibri"/>
                        </a:rPr>
                        <a:t>33.8%</a:t>
                      </a:r>
                      <a:endParaRPr sz="2300" b="1">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FD5EA"/>
                    </a:solidFill>
                  </a:tcPr>
                </a:tc>
                <a:extLst>
                  <a:ext uri="{0D108BD9-81ED-4DB2-BD59-A6C34878D82A}">
                    <a16:rowId xmlns:a16="http://schemas.microsoft.com/office/drawing/2014/main" val="10001"/>
                  </a:ext>
                </a:extLst>
              </a:tr>
              <a:tr h="537650">
                <a:tc>
                  <a:txBody>
                    <a:bodyPr/>
                    <a:lstStyle/>
                    <a:p>
                      <a:pPr marL="0" lvl="0" indent="0" algn="l" rtl="0">
                        <a:lnSpc>
                          <a:spcPct val="115000"/>
                        </a:lnSpc>
                        <a:spcBef>
                          <a:spcPts val="0"/>
                        </a:spcBef>
                        <a:spcAft>
                          <a:spcPts val="0"/>
                        </a:spcAft>
                        <a:buNone/>
                      </a:pPr>
                      <a:r>
                        <a:rPr lang="en-US" sz="2300">
                          <a:latin typeface="Calibri"/>
                          <a:ea typeface="Calibri"/>
                          <a:cs typeface="Calibri"/>
                          <a:sym typeface="Calibri"/>
                        </a:rPr>
                        <a:t>Annual Volatility: </a:t>
                      </a:r>
                      <a:r>
                        <a:rPr lang="en-US" sz="2300" b="1">
                          <a:latin typeface="Calibri"/>
                          <a:ea typeface="Calibri"/>
                          <a:cs typeface="Calibri"/>
                          <a:sym typeface="Calibri"/>
                        </a:rPr>
                        <a:t>23.4%</a:t>
                      </a:r>
                      <a:endParaRPr sz="2300" b="1">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9EBF5"/>
                    </a:solidFill>
                  </a:tcPr>
                </a:tc>
                <a:tc>
                  <a:txBody>
                    <a:bodyPr/>
                    <a:lstStyle/>
                    <a:p>
                      <a:pPr marL="0" lvl="0" indent="0" algn="l" rtl="0">
                        <a:lnSpc>
                          <a:spcPct val="115000"/>
                        </a:lnSpc>
                        <a:spcBef>
                          <a:spcPts val="0"/>
                        </a:spcBef>
                        <a:spcAft>
                          <a:spcPts val="0"/>
                        </a:spcAft>
                        <a:buNone/>
                      </a:pPr>
                      <a:r>
                        <a:rPr lang="en-US" sz="2300">
                          <a:latin typeface="Calibri"/>
                          <a:ea typeface="Calibri"/>
                          <a:cs typeface="Calibri"/>
                          <a:sym typeface="Calibri"/>
                        </a:rPr>
                        <a:t>Annual Volatility: </a:t>
                      </a:r>
                      <a:r>
                        <a:rPr lang="en-US" sz="2300" b="1">
                          <a:latin typeface="Calibri"/>
                          <a:ea typeface="Calibri"/>
                          <a:cs typeface="Calibri"/>
                          <a:sym typeface="Calibri"/>
                        </a:rPr>
                        <a:t>24.1%</a:t>
                      </a:r>
                      <a:endParaRPr sz="2300" b="1">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474200">
                <a:tc>
                  <a:txBody>
                    <a:bodyPr/>
                    <a:lstStyle/>
                    <a:p>
                      <a:pPr marL="0" lvl="0" indent="0" algn="l" rtl="0">
                        <a:lnSpc>
                          <a:spcPct val="115000"/>
                        </a:lnSpc>
                        <a:spcBef>
                          <a:spcPts val="0"/>
                        </a:spcBef>
                        <a:spcAft>
                          <a:spcPts val="0"/>
                        </a:spcAft>
                        <a:buNone/>
                      </a:pPr>
                      <a:r>
                        <a:rPr lang="en-US" sz="2300">
                          <a:latin typeface="Calibri"/>
                          <a:ea typeface="Calibri"/>
                          <a:cs typeface="Calibri"/>
                          <a:sym typeface="Calibri"/>
                        </a:rPr>
                        <a:t>Sharpe Ratio: </a:t>
                      </a:r>
                      <a:r>
                        <a:rPr lang="en-US" sz="2300" b="1">
                          <a:latin typeface="Calibri"/>
                          <a:ea typeface="Calibri"/>
                          <a:cs typeface="Calibri"/>
                          <a:sym typeface="Calibri"/>
                        </a:rPr>
                        <a:t>0.82</a:t>
                      </a:r>
                      <a:endParaRPr sz="2300" b="1">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FD5EA"/>
                    </a:solidFill>
                  </a:tcPr>
                </a:tc>
                <a:tc>
                  <a:txBody>
                    <a:bodyPr/>
                    <a:lstStyle/>
                    <a:p>
                      <a:pPr marL="0" lvl="0" indent="0" algn="l" rtl="0">
                        <a:lnSpc>
                          <a:spcPct val="115000"/>
                        </a:lnSpc>
                        <a:spcBef>
                          <a:spcPts val="0"/>
                        </a:spcBef>
                        <a:spcAft>
                          <a:spcPts val="0"/>
                        </a:spcAft>
                        <a:buNone/>
                      </a:pPr>
                      <a:r>
                        <a:rPr lang="en-US" sz="2300">
                          <a:latin typeface="Calibri"/>
                          <a:ea typeface="Calibri"/>
                          <a:cs typeface="Calibri"/>
                          <a:sym typeface="Calibri"/>
                        </a:rPr>
                        <a:t>Sharpe Ratio: </a:t>
                      </a:r>
                      <a:r>
                        <a:rPr lang="en-US" sz="2300" b="1">
                          <a:latin typeface="Calibri"/>
                          <a:ea typeface="Calibri"/>
                          <a:cs typeface="Calibri"/>
                          <a:sym typeface="Calibri"/>
                        </a:rPr>
                        <a:t>1.32</a:t>
                      </a:r>
                      <a:endParaRPr sz="2300" b="1">
                        <a:latin typeface="Calibri"/>
                        <a:ea typeface="Calibri"/>
                        <a:cs typeface="Calibri"/>
                        <a:sym typeface="Calibri"/>
                      </a:endParaRPr>
                    </a:p>
                  </a:txBody>
                  <a:tcPr marL="91450" marR="91450" marT="45725" marB="45725">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2650" cap="flat" cmpd="sng">
                      <a:solidFill>
                        <a:srgbClr val="FFFFFF"/>
                      </a:solidFill>
                      <a:prstDash val="solid"/>
                      <a:round/>
                      <a:headEnd type="none" w="sm" len="sm"/>
                      <a:tailEnd type="none" w="sm" len="sm"/>
                    </a:lnB>
                    <a:solidFill>
                      <a:srgbClr val="CFD5EA"/>
                    </a:solidFill>
                  </a:tcPr>
                </a:tc>
                <a:extLst>
                  <a:ext uri="{0D108BD9-81ED-4DB2-BD59-A6C34878D82A}">
                    <a16:rowId xmlns:a16="http://schemas.microsoft.com/office/drawing/2014/main" val="10003"/>
                  </a:ext>
                </a:extLst>
              </a:tr>
            </a:tbl>
          </a:graphicData>
        </a:graphic>
      </p:graphicFrame>
      <p:pic>
        <p:nvPicPr>
          <p:cNvPr id="307" name="Google Shape;307;gae708e529d_5_79"/>
          <p:cNvPicPr preferRelativeResize="0"/>
          <p:nvPr/>
        </p:nvPicPr>
        <p:blipFill>
          <a:blip r:embed="rId3">
            <a:alphaModFix/>
          </a:blip>
          <a:stretch>
            <a:fillRect/>
          </a:stretch>
        </p:blipFill>
        <p:spPr>
          <a:xfrm>
            <a:off x="3861625" y="3492800"/>
            <a:ext cx="4015285" cy="2733600"/>
          </a:xfrm>
          <a:prstGeom prst="rect">
            <a:avLst/>
          </a:prstGeom>
          <a:noFill/>
          <a:ln>
            <a:noFill/>
          </a:ln>
        </p:spPr>
      </p:pic>
      <p:pic>
        <p:nvPicPr>
          <p:cNvPr id="308" name="Google Shape;308;gae708e529d_5_79"/>
          <p:cNvPicPr preferRelativeResize="0"/>
          <p:nvPr/>
        </p:nvPicPr>
        <p:blipFill>
          <a:blip r:embed="rId4">
            <a:alphaModFix/>
          </a:blip>
          <a:stretch>
            <a:fillRect/>
          </a:stretch>
        </p:blipFill>
        <p:spPr>
          <a:xfrm>
            <a:off x="7985925" y="3492802"/>
            <a:ext cx="4145475" cy="2733597"/>
          </a:xfrm>
          <a:prstGeom prst="rect">
            <a:avLst/>
          </a:prstGeom>
          <a:noFill/>
          <a:ln>
            <a:noFill/>
          </a:ln>
        </p:spPr>
      </p:pic>
      <p:sp>
        <p:nvSpPr>
          <p:cNvPr id="309" name="Google Shape;309;gae708e529d_5_79"/>
          <p:cNvSpPr txBox="1"/>
          <p:nvPr/>
        </p:nvSpPr>
        <p:spPr>
          <a:xfrm>
            <a:off x="4841465" y="6350700"/>
            <a:ext cx="21342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Libre Franklin"/>
                <a:ea typeface="Libre Franklin"/>
                <a:cs typeface="Libre Franklin"/>
                <a:sym typeface="Libre Franklin"/>
              </a:rPr>
              <a:t>Left Over: $90.17</a:t>
            </a:r>
            <a:endParaRPr kumimoji="0" sz="1600" b="1"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310" name="Google Shape;310;gae708e529d_5_79"/>
          <p:cNvSpPr txBox="1"/>
          <p:nvPr/>
        </p:nvSpPr>
        <p:spPr>
          <a:xfrm>
            <a:off x="8953452" y="6350700"/>
            <a:ext cx="21342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Libre Franklin"/>
                <a:ea typeface="Libre Franklin"/>
                <a:cs typeface="Libre Franklin"/>
                <a:sym typeface="Libre Franklin"/>
              </a:rPr>
              <a:t>Left Over: $120.02</a:t>
            </a:r>
            <a:endParaRPr kumimoji="0" sz="1600" b="1"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311" name="Google Shape;311;gae708e529d_5_79"/>
          <p:cNvSpPr/>
          <p:nvPr/>
        </p:nvSpPr>
        <p:spPr>
          <a:xfrm>
            <a:off x="589825" y="3594225"/>
            <a:ext cx="2797200" cy="28065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312;gae708e529d_5_79"/>
          <p:cNvSpPr/>
          <p:nvPr/>
        </p:nvSpPr>
        <p:spPr>
          <a:xfrm>
            <a:off x="764725" y="3823650"/>
            <a:ext cx="2403600" cy="2348700"/>
          </a:xfrm>
          <a:prstGeom prst="ellipse">
            <a:avLst/>
          </a:prstGeom>
          <a:solidFill>
            <a:srgbClr val="93C47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900" b="1" i="0" u="none" strike="noStrike" kern="0" cap="none" spc="0" normalizeH="0" baseline="0" noProof="0">
                <a:ln>
                  <a:noFill/>
                </a:ln>
                <a:solidFill>
                  <a:srgbClr val="000000"/>
                </a:solidFill>
                <a:effectLst/>
                <a:uLnTx/>
                <a:uFillTx/>
                <a:latin typeface="Impact"/>
                <a:ea typeface="Impact"/>
                <a:cs typeface="Impact"/>
                <a:sym typeface="Impact"/>
              </a:rPr>
              <a:t>Your $5,000 Portfolio</a:t>
            </a:r>
            <a:endParaRPr kumimoji="0" sz="2900" b="1" i="0" u="none" strike="noStrike" kern="0" cap="none" spc="0" normalizeH="0" baseline="0" noProof="0">
              <a:ln>
                <a:noFill/>
              </a:ln>
              <a:solidFill>
                <a:srgbClr val="000000"/>
              </a:solidFill>
              <a:effectLst/>
              <a:uLnTx/>
              <a:uFillTx/>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98626-3340-467D-AC9A-F33EA26BA649}"/>
              </a:ext>
            </a:extLst>
          </p:cNvPr>
          <p:cNvSpPr>
            <a:spLocks noGrp="1"/>
          </p:cNvSpPr>
          <p:nvPr>
            <p:ph type="title"/>
          </p:nvPr>
        </p:nvSpPr>
        <p:spPr>
          <a:xfrm>
            <a:off x="7859485" y="634946"/>
            <a:ext cx="3690257" cy="1450757"/>
          </a:xfrm>
        </p:spPr>
        <p:txBody>
          <a:bodyPr>
            <a:normAutofit/>
          </a:bodyPr>
          <a:lstStyle/>
          <a:p>
            <a:r>
              <a:rPr lang="en-US"/>
              <a:t>Processing System</a:t>
            </a:r>
          </a:p>
        </p:txBody>
      </p:sp>
      <p:pic>
        <p:nvPicPr>
          <p:cNvPr id="5" name="Picture 4" descr="Graphical user interface, text, application, email&#10;&#10;Description automatically generated">
            <a:extLst>
              <a:ext uri="{FF2B5EF4-FFF2-40B4-BE49-F238E27FC236}">
                <a16:creationId xmlns:a16="http://schemas.microsoft.com/office/drawing/2014/main" id="{6E08399F-4F29-48B8-AA45-69A4D6BEBA5C}"/>
              </a:ext>
            </a:extLst>
          </p:cNvPr>
          <p:cNvPicPr>
            <a:picLocks noChangeAspect="1"/>
          </p:cNvPicPr>
          <p:nvPr/>
        </p:nvPicPr>
        <p:blipFill rotWithShape="1">
          <a:blip r:embed="rId3"/>
          <a:srcRect l="4854" r="25259" b="-1"/>
          <a:stretch/>
        </p:blipFill>
        <p:spPr>
          <a:xfrm>
            <a:off x="633999" y="640081"/>
            <a:ext cx="6909801" cy="5314406"/>
          </a:xfrm>
          <a:prstGeom prst="rect">
            <a:avLst/>
          </a:prstGeom>
        </p:spPr>
      </p:pic>
      <p:cxnSp>
        <p:nvCxnSpPr>
          <p:cNvPr id="13" name="Straight Connector 1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616538D-A1BF-4F17-BCA7-A3F2D982B934}"/>
              </a:ext>
            </a:extLst>
          </p:cNvPr>
          <p:cNvSpPr>
            <a:spLocks noGrp="1"/>
          </p:cNvSpPr>
          <p:nvPr>
            <p:ph idx="1"/>
          </p:nvPr>
        </p:nvSpPr>
        <p:spPr>
          <a:xfrm>
            <a:off x="7859485" y="2407436"/>
            <a:ext cx="3690257" cy="3461658"/>
          </a:xfrm>
        </p:spPr>
        <p:txBody>
          <a:bodyPr>
            <a:normAutofit fontScale="92500"/>
          </a:bodyPr>
          <a:lstStyle/>
          <a:p>
            <a:pPr marL="0" indent="0">
              <a:lnSpc>
                <a:spcPct val="100000"/>
              </a:lnSpc>
              <a:buNone/>
            </a:pPr>
            <a:r>
              <a:rPr lang="en-US" sz="1600" b="1" dirty="0"/>
              <a:t>Software Architecture</a:t>
            </a:r>
          </a:p>
          <a:p>
            <a:pPr>
              <a:lnSpc>
                <a:spcPct val="100000"/>
              </a:lnSpc>
              <a:buFont typeface="Wingdings" panose="05000000000000000000" pitchFamily="2" charset="2"/>
              <a:buChar char="v"/>
            </a:pPr>
            <a:r>
              <a:rPr lang="en-US" sz="1600" dirty="0"/>
              <a:t> Testing and investigations in </a:t>
            </a:r>
            <a:r>
              <a:rPr lang="en-US" sz="1600" dirty="0" err="1"/>
              <a:t>Jupyter</a:t>
            </a:r>
            <a:r>
              <a:rPr lang="en-US" sz="1600" dirty="0"/>
              <a:t> Lab notebooks.</a:t>
            </a:r>
          </a:p>
          <a:p>
            <a:pPr>
              <a:lnSpc>
                <a:spcPct val="100000"/>
              </a:lnSpc>
              <a:buFont typeface="Wingdings" panose="05000000000000000000" pitchFamily="2" charset="2"/>
              <a:buChar char="v"/>
            </a:pPr>
            <a:r>
              <a:rPr lang="en-US" sz="1600" dirty="0"/>
              <a:t> Functionalized code into Python modules.</a:t>
            </a:r>
          </a:p>
          <a:p>
            <a:pPr>
              <a:lnSpc>
                <a:spcPct val="100000"/>
              </a:lnSpc>
              <a:buFont typeface="Wingdings" panose="05000000000000000000" pitchFamily="2" charset="2"/>
              <a:buChar char="v"/>
            </a:pPr>
            <a:r>
              <a:rPr lang="en-US" sz="1600" dirty="0"/>
              <a:t> Utilized object-oriented design principles.</a:t>
            </a:r>
          </a:p>
          <a:p>
            <a:pPr>
              <a:lnSpc>
                <a:spcPct val="100000"/>
              </a:lnSpc>
            </a:pPr>
            <a:endParaRPr lang="en-US" sz="1600" dirty="0"/>
          </a:p>
          <a:p>
            <a:pPr marL="0" indent="0">
              <a:lnSpc>
                <a:spcPct val="100000"/>
              </a:lnSpc>
              <a:buNone/>
            </a:pPr>
            <a:r>
              <a:rPr lang="en-US" sz="1600" b="1" dirty="0"/>
              <a:t>Validation</a:t>
            </a:r>
          </a:p>
          <a:p>
            <a:pPr>
              <a:lnSpc>
                <a:spcPct val="100000"/>
              </a:lnSpc>
              <a:buFont typeface="Wingdings" panose="05000000000000000000" pitchFamily="2" charset="2"/>
              <a:buChar char="v"/>
            </a:pPr>
            <a:r>
              <a:rPr lang="en-US" sz="1600" dirty="0"/>
              <a:t> Lambda code validated with offline unit tests.</a:t>
            </a:r>
          </a:p>
        </p:txBody>
      </p:sp>
      <p:sp>
        <p:nvSpPr>
          <p:cNvPr id="15" name="Rectangle 1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068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81E7C-D40A-4071-94BD-19A4FEFAFE32}"/>
              </a:ext>
            </a:extLst>
          </p:cNvPr>
          <p:cNvSpPr>
            <a:spLocks noGrp="1"/>
          </p:cNvSpPr>
          <p:nvPr>
            <p:ph type="title"/>
          </p:nvPr>
        </p:nvSpPr>
        <p:spPr>
          <a:xfrm>
            <a:off x="642256" y="642257"/>
            <a:ext cx="3417677" cy="5226837"/>
          </a:xfrm>
        </p:spPr>
        <p:txBody>
          <a:bodyPr vert="horz" lIns="91440" tIns="45720" rIns="91440" bIns="45720" rtlCol="0" anchor="t">
            <a:normAutofit/>
          </a:bodyPr>
          <a:lstStyle/>
          <a:p>
            <a:r>
              <a:rPr lang="en-US" sz="4400"/>
              <a:t>System Description</a:t>
            </a:r>
          </a:p>
        </p:txBody>
      </p:sp>
      <p:sp>
        <p:nvSpPr>
          <p:cNvPr id="7" name="Content Placeholder 2">
            <a:extLst>
              <a:ext uri="{FF2B5EF4-FFF2-40B4-BE49-F238E27FC236}">
                <a16:creationId xmlns:a16="http://schemas.microsoft.com/office/drawing/2014/main" id="{9D319CD5-CCFD-4460-B882-DA09CF46FEB7}"/>
              </a:ext>
            </a:extLst>
          </p:cNvPr>
          <p:cNvSpPr txBox="1">
            <a:spLocks/>
          </p:cNvSpPr>
          <p:nvPr/>
        </p:nvSpPr>
        <p:spPr>
          <a:xfrm>
            <a:off x="4713512" y="642258"/>
            <a:ext cx="6847117" cy="2537672"/>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200" dirty="0">
                <a:solidFill>
                  <a:schemeClr val="tx1">
                    <a:lumMod val="75000"/>
                    <a:lumOff val="25000"/>
                  </a:schemeClr>
                </a:solidFill>
              </a:rPr>
              <a:t>Stock evaluation and portfolio building techniques coded into modular data processing system.</a:t>
            </a:r>
          </a:p>
          <a:p>
            <a:pPr marL="514350" indent="-514350">
              <a:buFont typeface="Calibri" panose="020F0502020204030204" pitchFamily="34" charset="0"/>
              <a:buAutoNum type="arabicPeriod"/>
            </a:pPr>
            <a:r>
              <a:rPr lang="en-US" sz="1200" dirty="0">
                <a:solidFill>
                  <a:schemeClr val="tx1">
                    <a:lumMod val="75000"/>
                    <a:lumOff val="25000"/>
                  </a:schemeClr>
                </a:solidFill>
              </a:rPr>
              <a:t>Execution initiated by Amazon Lex chatbot.</a:t>
            </a:r>
          </a:p>
          <a:p>
            <a:pPr marL="514350" indent="-514350">
              <a:buFont typeface="Calibri" panose="020F0502020204030204" pitchFamily="34" charset="0"/>
              <a:buAutoNum type="arabicPeriod"/>
            </a:pPr>
            <a:r>
              <a:rPr lang="en-US" sz="1200" dirty="0">
                <a:solidFill>
                  <a:schemeClr val="tx1">
                    <a:lumMod val="75000"/>
                    <a:lumOff val="25000"/>
                  </a:schemeClr>
                </a:solidFill>
              </a:rPr>
              <a:t>Financial data retrieved from web API’s.</a:t>
            </a:r>
          </a:p>
          <a:p>
            <a:pPr marL="514350" indent="-514350">
              <a:buFont typeface="Calibri" panose="020F0502020204030204" pitchFamily="34" charset="0"/>
              <a:buAutoNum type="arabicPeriod"/>
            </a:pPr>
            <a:r>
              <a:rPr lang="en-US" sz="1200" dirty="0">
                <a:solidFill>
                  <a:schemeClr val="tx1">
                    <a:lumMod val="75000"/>
                    <a:lumOff val="25000"/>
                  </a:schemeClr>
                </a:solidFill>
              </a:rPr>
              <a:t>Core analysis consists of:</a:t>
            </a:r>
          </a:p>
          <a:p>
            <a:pPr marL="971550" lvl="1" indent="-514350">
              <a:buFont typeface="Calibri" panose="020F0502020204030204" pitchFamily="34" charset="0"/>
              <a:buAutoNum type="alphaUcPeriod"/>
            </a:pPr>
            <a:r>
              <a:rPr lang="en-US" sz="1200" dirty="0">
                <a:solidFill>
                  <a:schemeClr val="tx1">
                    <a:lumMod val="75000"/>
                    <a:lumOff val="25000"/>
                  </a:schemeClr>
                </a:solidFill>
              </a:rPr>
              <a:t>Price Prediction</a:t>
            </a:r>
          </a:p>
          <a:p>
            <a:pPr marL="971550" lvl="1" indent="-514350">
              <a:buFont typeface="Calibri" panose="020F0502020204030204" pitchFamily="34" charset="0"/>
              <a:buAutoNum type="alphaUcPeriod"/>
            </a:pPr>
            <a:r>
              <a:rPr lang="en-US" sz="1200" dirty="0">
                <a:solidFill>
                  <a:schemeClr val="tx1">
                    <a:lumMod val="75000"/>
                    <a:lumOff val="25000"/>
                  </a:schemeClr>
                </a:solidFill>
              </a:rPr>
              <a:t>Company Valuation</a:t>
            </a:r>
          </a:p>
          <a:p>
            <a:pPr marL="514350" indent="-514350">
              <a:buFont typeface="Calibri" panose="020F0502020204030204" pitchFamily="34" charset="0"/>
              <a:buAutoNum type="arabicPeriod"/>
            </a:pPr>
            <a:r>
              <a:rPr lang="en-US" sz="1200" dirty="0">
                <a:solidFill>
                  <a:schemeClr val="tx1">
                    <a:lumMod val="75000"/>
                    <a:lumOff val="25000"/>
                  </a:schemeClr>
                </a:solidFill>
              </a:rPr>
              <a:t>Portfolio suggestion utilizes multiple analysis results.</a:t>
            </a:r>
          </a:p>
          <a:p>
            <a:pPr marL="514350" indent="-514350">
              <a:buFont typeface="Calibri" panose="020F0502020204030204" pitchFamily="34" charset="0"/>
              <a:buAutoNum type="arabicPeriod"/>
            </a:pPr>
            <a:r>
              <a:rPr lang="en-US" sz="1200" dirty="0">
                <a:solidFill>
                  <a:schemeClr val="tx1">
                    <a:lumMod val="75000"/>
                    <a:lumOff val="25000"/>
                  </a:schemeClr>
                </a:solidFill>
              </a:rPr>
              <a:t>Plots and data insights displayed in dashboard.</a:t>
            </a:r>
          </a:p>
        </p:txBody>
      </p:sp>
      <p:pic>
        <p:nvPicPr>
          <p:cNvPr id="10" name="Picture 9" descr="Diagram&#10;&#10;Description automatically generated">
            <a:extLst>
              <a:ext uri="{FF2B5EF4-FFF2-40B4-BE49-F238E27FC236}">
                <a16:creationId xmlns:a16="http://schemas.microsoft.com/office/drawing/2014/main" id="{3FD3186A-F96B-46C4-A7ED-AC66261A4F4C}"/>
              </a:ext>
            </a:extLst>
          </p:cNvPr>
          <p:cNvPicPr>
            <a:picLocks noChangeAspect="1"/>
          </p:cNvPicPr>
          <p:nvPr/>
        </p:nvPicPr>
        <p:blipFill>
          <a:blip r:embed="rId2"/>
          <a:stretch>
            <a:fillRect/>
          </a:stretch>
        </p:blipFill>
        <p:spPr>
          <a:xfrm>
            <a:off x="788125" y="3056381"/>
            <a:ext cx="10615749" cy="3078566"/>
          </a:xfrm>
          <a:prstGeom prst="rect">
            <a:avLst/>
          </a:prstGeom>
        </p:spPr>
      </p:pic>
      <p:sp>
        <p:nvSpPr>
          <p:cNvPr id="34" name="Rectangle 33">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2060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81E7C-D40A-4071-94BD-19A4FEFAFE32}"/>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6000">
                <a:solidFill>
                  <a:schemeClr val="tx1">
                    <a:lumMod val="85000"/>
                    <a:lumOff val="15000"/>
                  </a:schemeClr>
                </a:solidFill>
              </a:rPr>
              <a:t>Full System</a:t>
            </a: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2A999D46-DEC7-43BE-99BC-6DF6B0ED0E9A}"/>
              </a:ext>
            </a:extLst>
          </p:cNvPr>
          <p:cNvPicPr>
            <a:picLocks noChangeAspect="1"/>
          </p:cNvPicPr>
          <p:nvPr/>
        </p:nvPicPr>
        <p:blipFill>
          <a:blip r:embed="rId2"/>
          <a:stretch>
            <a:fillRect/>
          </a:stretch>
        </p:blipFill>
        <p:spPr>
          <a:xfrm>
            <a:off x="1158302" y="312426"/>
            <a:ext cx="10078384" cy="4264941"/>
          </a:xfrm>
          <a:prstGeom prst="rect">
            <a:avLst/>
          </a:prstGeom>
        </p:spPr>
      </p:pic>
    </p:spTree>
    <p:extLst>
      <p:ext uri="{BB962C8B-B14F-4D97-AF65-F5344CB8AC3E}">
        <p14:creationId xmlns:p14="http://schemas.microsoft.com/office/powerpoint/2010/main" val="3123846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C12F8C-EED9-4607-B6AF-0A2EC2A40BA9}"/>
              </a:ext>
            </a:extLst>
          </p:cNvPr>
          <p:cNvSpPr>
            <a:spLocks noGrp="1"/>
          </p:cNvSpPr>
          <p:nvPr>
            <p:ph type="title"/>
          </p:nvPr>
        </p:nvSpPr>
        <p:spPr>
          <a:xfrm>
            <a:off x="8614786" y="516836"/>
            <a:ext cx="3100136" cy="1960234"/>
          </a:xfrm>
        </p:spPr>
        <p:txBody>
          <a:bodyPr vert="horz" lIns="91440" tIns="45720" rIns="91440" bIns="45720" rtlCol="0" anchor="b">
            <a:normAutofit/>
          </a:bodyPr>
          <a:lstStyle/>
          <a:p>
            <a:r>
              <a:rPr lang="en-US" sz="3700">
                <a:solidFill>
                  <a:srgbClr val="355641"/>
                </a:solidFill>
              </a:rPr>
              <a:t>System Component: Chatbot</a:t>
            </a:r>
          </a:p>
        </p:txBody>
      </p:sp>
      <p:pic>
        <p:nvPicPr>
          <p:cNvPr id="10" name="Picture 9">
            <a:extLst>
              <a:ext uri="{FF2B5EF4-FFF2-40B4-BE49-F238E27FC236}">
                <a16:creationId xmlns:a16="http://schemas.microsoft.com/office/drawing/2014/main" id="{72AC0881-0A38-47E0-A502-432BA69DDDBC}"/>
              </a:ext>
            </a:extLst>
          </p:cNvPr>
          <p:cNvPicPr>
            <a:picLocks noChangeAspect="1"/>
          </p:cNvPicPr>
          <p:nvPr/>
        </p:nvPicPr>
        <p:blipFill>
          <a:blip r:embed="rId2"/>
          <a:stretch>
            <a:fillRect/>
          </a:stretch>
        </p:blipFill>
        <p:spPr>
          <a:xfrm>
            <a:off x="1145471" y="643467"/>
            <a:ext cx="2579432" cy="5577152"/>
          </a:xfrm>
          <a:prstGeom prst="rect">
            <a:avLst/>
          </a:prstGeom>
        </p:spPr>
      </p:pic>
      <p:pic>
        <p:nvPicPr>
          <p:cNvPr id="4" name="Picture 3">
            <a:extLst>
              <a:ext uri="{FF2B5EF4-FFF2-40B4-BE49-F238E27FC236}">
                <a16:creationId xmlns:a16="http://schemas.microsoft.com/office/drawing/2014/main" id="{7E1B197F-1D89-4371-B1B8-D5C10D685CE5}"/>
              </a:ext>
            </a:extLst>
          </p:cNvPr>
          <p:cNvPicPr>
            <a:picLocks noChangeAspect="1"/>
          </p:cNvPicPr>
          <p:nvPr/>
        </p:nvPicPr>
        <p:blipFill>
          <a:blip r:embed="rId3"/>
          <a:stretch>
            <a:fillRect/>
          </a:stretch>
        </p:blipFill>
        <p:spPr>
          <a:xfrm>
            <a:off x="3812302" y="1753244"/>
            <a:ext cx="4567395" cy="1335963"/>
          </a:xfrm>
          <a:prstGeom prst="rect">
            <a:avLst/>
          </a:prstGeom>
        </p:spPr>
      </p:pic>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45961"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55FE66-7B80-4D59-A0D3-F493B4BC792F}"/>
              </a:ext>
            </a:extLst>
          </p:cNvPr>
          <p:cNvPicPr>
            <a:picLocks noChangeAspect="1"/>
          </p:cNvPicPr>
          <p:nvPr/>
        </p:nvPicPr>
        <p:blipFill>
          <a:blip r:embed="rId4"/>
          <a:stretch>
            <a:fillRect/>
          </a:stretch>
        </p:blipFill>
        <p:spPr>
          <a:xfrm>
            <a:off x="4548640" y="4088627"/>
            <a:ext cx="3583438" cy="1603588"/>
          </a:xfrm>
          <a:prstGeom prst="rect">
            <a:avLst/>
          </a:prstGeom>
        </p:spPr>
      </p:pic>
      <p:sp>
        <p:nvSpPr>
          <p:cNvPr id="9" name="Content Placeholder 2">
            <a:extLst>
              <a:ext uri="{FF2B5EF4-FFF2-40B4-BE49-F238E27FC236}">
                <a16:creationId xmlns:a16="http://schemas.microsoft.com/office/drawing/2014/main" id="{F3B02798-AF4E-42FC-8668-3331ED82C1D8}"/>
              </a:ext>
            </a:extLst>
          </p:cNvPr>
          <p:cNvSpPr txBox="1">
            <a:spLocks/>
          </p:cNvSpPr>
          <p:nvPr/>
        </p:nvSpPr>
        <p:spPr>
          <a:xfrm>
            <a:off x="8745961" y="2732534"/>
            <a:ext cx="2965815" cy="3108715"/>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400" b="1" dirty="0">
                <a:solidFill>
                  <a:schemeClr val="tx1">
                    <a:lumMod val="75000"/>
                    <a:lumOff val="25000"/>
                  </a:schemeClr>
                </a:solidFill>
              </a:rPr>
              <a:t>Customer Preferences</a:t>
            </a:r>
          </a:p>
          <a:p>
            <a:pPr>
              <a:buFont typeface="Calibri" panose="020F0502020204030204" pitchFamily="34" charset="0"/>
            </a:pPr>
            <a:r>
              <a:rPr lang="en-US" sz="1400" dirty="0">
                <a:solidFill>
                  <a:schemeClr val="tx1">
                    <a:lumMod val="75000"/>
                    <a:lumOff val="25000"/>
                  </a:schemeClr>
                </a:solidFill>
              </a:rPr>
              <a:t>Customer investing preferences are retrieved through a chat bot hosted on Amazon Lex.</a:t>
            </a:r>
          </a:p>
          <a:p>
            <a:pPr>
              <a:buFont typeface="Calibri" panose="020F0502020204030204" pitchFamily="34" charset="0"/>
            </a:pPr>
            <a:r>
              <a:rPr lang="en-US" sz="1400" dirty="0">
                <a:solidFill>
                  <a:schemeClr val="tx1">
                    <a:lumMod val="75000"/>
                    <a:lumOff val="25000"/>
                  </a:schemeClr>
                </a:solidFill>
              </a:rPr>
              <a:t>Preferences include:</a:t>
            </a:r>
          </a:p>
          <a:p>
            <a:pPr lvl="1">
              <a:buFont typeface="Calibri" panose="020F0502020204030204" pitchFamily="34" charset="0"/>
              <a:buChar char="v"/>
            </a:pPr>
            <a:r>
              <a:rPr lang="en-US" sz="1400" dirty="0">
                <a:solidFill>
                  <a:schemeClr val="tx1">
                    <a:lumMod val="75000"/>
                    <a:lumOff val="25000"/>
                  </a:schemeClr>
                </a:solidFill>
              </a:rPr>
              <a:t>Investing duration</a:t>
            </a:r>
          </a:p>
          <a:p>
            <a:pPr lvl="1">
              <a:buFont typeface="Calibri" panose="020F0502020204030204" pitchFamily="34" charset="0"/>
              <a:buChar char="v"/>
            </a:pPr>
            <a:r>
              <a:rPr lang="en-US" sz="1400" dirty="0">
                <a:solidFill>
                  <a:schemeClr val="tx1">
                    <a:lumMod val="75000"/>
                    <a:lumOff val="25000"/>
                  </a:schemeClr>
                </a:solidFill>
              </a:rPr>
              <a:t>Investing experience level</a:t>
            </a:r>
          </a:p>
          <a:p>
            <a:pPr lvl="1">
              <a:buFont typeface="Calibri" panose="020F0502020204030204" pitchFamily="34" charset="0"/>
              <a:buChar char="v"/>
            </a:pPr>
            <a:r>
              <a:rPr lang="en-US" sz="1400" dirty="0">
                <a:solidFill>
                  <a:schemeClr val="tx1">
                    <a:lumMod val="75000"/>
                    <a:lumOff val="25000"/>
                  </a:schemeClr>
                </a:solidFill>
              </a:rPr>
              <a:t>Investing amount</a:t>
            </a:r>
          </a:p>
          <a:p>
            <a:pPr lvl="1">
              <a:buFont typeface="Calibri" panose="020F0502020204030204" pitchFamily="34" charset="0"/>
              <a:buChar char="v"/>
            </a:pPr>
            <a:r>
              <a:rPr lang="en-US" sz="1400" dirty="0">
                <a:solidFill>
                  <a:schemeClr val="tx1">
                    <a:lumMod val="75000"/>
                    <a:lumOff val="25000"/>
                  </a:schemeClr>
                </a:solidFill>
              </a:rPr>
              <a:t>Risk tolerance</a:t>
            </a:r>
          </a:p>
          <a:p>
            <a:pPr marL="0" indent="0">
              <a:buFont typeface="Calibri" panose="020F0502020204030204" pitchFamily="34" charset="0"/>
              <a:buNone/>
            </a:pPr>
            <a:r>
              <a:rPr lang="en-US" sz="1400" b="1" dirty="0">
                <a:solidFill>
                  <a:schemeClr val="tx1">
                    <a:lumMod val="75000"/>
                    <a:lumOff val="25000"/>
                  </a:schemeClr>
                </a:solidFill>
              </a:rPr>
              <a:t>Data Processing</a:t>
            </a:r>
          </a:p>
          <a:p>
            <a:pPr>
              <a:buFont typeface="Calibri" panose="020F0502020204030204" pitchFamily="34" charset="0"/>
            </a:pPr>
            <a:r>
              <a:rPr lang="en-US" sz="1400" dirty="0">
                <a:solidFill>
                  <a:schemeClr val="tx1">
                    <a:lumMod val="75000"/>
                    <a:lumOff val="25000"/>
                  </a:schemeClr>
                </a:solidFill>
              </a:rPr>
              <a:t>Chat bot launches full stock data analysis solution in Amazon Lambda.</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150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5">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35396-0B9F-492E-B792-B1B121F41E15}"/>
              </a:ext>
            </a:extLst>
          </p:cNvPr>
          <p:cNvSpPr>
            <a:spLocks noGrp="1"/>
          </p:cNvSpPr>
          <p:nvPr>
            <p:ph type="title"/>
          </p:nvPr>
        </p:nvSpPr>
        <p:spPr>
          <a:xfrm>
            <a:off x="5117309" y="634946"/>
            <a:ext cx="6432434" cy="1450757"/>
          </a:xfrm>
        </p:spPr>
        <p:txBody>
          <a:bodyPr>
            <a:normAutofit/>
          </a:bodyPr>
          <a:lstStyle/>
          <a:p>
            <a:r>
              <a:rPr lang="en-US"/>
              <a:t>System Component: Data Retrieval</a:t>
            </a:r>
          </a:p>
        </p:txBody>
      </p:sp>
      <p:pic>
        <p:nvPicPr>
          <p:cNvPr id="9" name="Picture 8">
            <a:extLst>
              <a:ext uri="{FF2B5EF4-FFF2-40B4-BE49-F238E27FC236}">
                <a16:creationId xmlns:a16="http://schemas.microsoft.com/office/drawing/2014/main" id="{E18F0FB1-70D3-4C52-BCE8-95D9FBC728BC}"/>
              </a:ext>
            </a:extLst>
          </p:cNvPr>
          <p:cNvPicPr>
            <a:picLocks noChangeAspect="1"/>
          </p:cNvPicPr>
          <p:nvPr/>
        </p:nvPicPr>
        <p:blipFill>
          <a:blip r:embed="rId2"/>
          <a:stretch>
            <a:fillRect/>
          </a:stretch>
        </p:blipFill>
        <p:spPr>
          <a:xfrm>
            <a:off x="539421" y="1395329"/>
            <a:ext cx="4577887" cy="2414836"/>
          </a:xfrm>
          <a:prstGeom prst="rect">
            <a:avLst/>
          </a:prstGeom>
        </p:spPr>
      </p:pic>
      <p:cxnSp>
        <p:nvCxnSpPr>
          <p:cNvPr id="27" name="Straight Connector 17">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AFDFC16-1A91-4E06-8654-880CC59A0F85}"/>
              </a:ext>
            </a:extLst>
          </p:cNvPr>
          <p:cNvPicPr>
            <a:picLocks noChangeAspect="1"/>
          </p:cNvPicPr>
          <p:nvPr/>
        </p:nvPicPr>
        <p:blipFill>
          <a:blip r:embed="rId3"/>
          <a:stretch>
            <a:fillRect/>
          </a:stretch>
        </p:blipFill>
        <p:spPr>
          <a:xfrm>
            <a:off x="602242" y="4216043"/>
            <a:ext cx="4452244" cy="1246628"/>
          </a:xfrm>
          <a:prstGeom prst="rect">
            <a:avLst/>
          </a:prstGeom>
        </p:spPr>
      </p:pic>
      <p:sp>
        <p:nvSpPr>
          <p:cNvPr id="3" name="Content Placeholder 2">
            <a:extLst>
              <a:ext uri="{FF2B5EF4-FFF2-40B4-BE49-F238E27FC236}">
                <a16:creationId xmlns:a16="http://schemas.microsoft.com/office/drawing/2014/main" id="{BA14475C-9C85-4387-BD9D-D66A2B841C3B}"/>
              </a:ext>
            </a:extLst>
          </p:cNvPr>
          <p:cNvSpPr>
            <a:spLocks noGrp="1"/>
          </p:cNvSpPr>
          <p:nvPr>
            <p:ph idx="1"/>
          </p:nvPr>
        </p:nvSpPr>
        <p:spPr>
          <a:xfrm>
            <a:off x="5269311" y="2720649"/>
            <a:ext cx="6432434" cy="3461658"/>
          </a:xfrm>
        </p:spPr>
        <p:txBody>
          <a:bodyPr>
            <a:normAutofit/>
          </a:bodyPr>
          <a:lstStyle/>
          <a:p>
            <a:pPr marL="0" indent="0">
              <a:lnSpc>
                <a:spcPct val="100000"/>
              </a:lnSpc>
              <a:buNone/>
            </a:pPr>
            <a:r>
              <a:rPr lang="en-US" sz="1300" b="1" dirty="0"/>
              <a:t>External API’s</a:t>
            </a:r>
          </a:p>
          <a:p>
            <a:pPr>
              <a:lnSpc>
                <a:spcPct val="100000"/>
              </a:lnSpc>
            </a:pPr>
            <a:r>
              <a:rPr lang="en-US" sz="1300" dirty="0" err="1"/>
              <a:t>Fmp</a:t>
            </a:r>
            <a:r>
              <a:rPr lang="en-US" sz="1300" dirty="0"/>
              <a:t> Cloud Financial Statements API: </a:t>
            </a:r>
            <a:r>
              <a:rPr lang="en-US" sz="1300" dirty="0">
                <a:hlinkClick r:id="rId4"/>
              </a:rPr>
              <a:t>https://fmpcloud.io/documentation#financialStatementsAsReportedOnSEC</a:t>
            </a:r>
            <a:endParaRPr lang="en-US" sz="1300" dirty="0"/>
          </a:p>
          <a:p>
            <a:pPr>
              <a:lnSpc>
                <a:spcPct val="100000"/>
              </a:lnSpc>
            </a:pPr>
            <a:r>
              <a:rPr lang="en-US" sz="1300" dirty="0"/>
              <a:t>Alpaca Trade API: </a:t>
            </a:r>
            <a:r>
              <a:rPr lang="en-US" sz="1300" dirty="0">
                <a:hlinkClick r:id="rId5"/>
              </a:rPr>
              <a:t>https://alpaca.markets/docs/api-documentation/api-v2/</a:t>
            </a:r>
            <a:endParaRPr lang="en-US" sz="1300" dirty="0"/>
          </a:p>
          <a:p>
            <a:pPr>
              <a:lnSpc>
                <a:spcPct val="100000"/>
              </a:lnSpc>
            </a:pPr>
            <a:r>
              <a:rPr lang="en-US" sz="1300" dirty="0"/>
              <a:t>Alpaca Trade API Python Wrapper: </a:t>
            </a:r>
            <a:r>
              <a:rPr lang="en-US" sz="1300" dirty="0">
                <a:hlinkClick r:id="rId6"/>
              </a:rPr>
              <a:t>https://github.com/alpacahq/alpaca-trade-api-python</a:t>
            </a:r>
            <a:endParaRPr lang="en-US" sz="1300" dirty="0"/>
          </a:p>
          <a:p>
            <a:pPr>
              <a:lnSpc>
                <a:spcPct val="100000"/>
              </a:lnSpc>
            </a:pPr>
            <a:endParaRPr lang="en-US" sz="1300" dirty="0"/>
          </a:p>
          <a:p>
            <a:pPr marL="0" indent="0">
              <a:lnSpc>
                <a:spcPct val="100000"/>
              </a:lnSpc>
              <a:buNone/>
            </a:pPr>
            <a:r>
              <a:rPr lang="en-US" sz="1300" b="1" dirty="0"/>
              <a:t>Cloud Computing Framework</a:t>
            </a:r>
          </a:p>
          <a:p>
            <a:pPr>
              <a:lnSpc>
                <a:spcPct val="100000"/>
              </a:lnSpc>
            </a:pPr>
            <a:r>
              <a:rPr lang="en-US" sz="1300" dirty="0"/>
              <a:t>Amazon Web Services – Lex: </a:t>
            </a:r>
            <a:r>
              <a:rPr lang="en-US" sz="1300" dirty="0">
                <a:hlinkClick r:id="rId7"/>
              </a:rPr>
              <a:t>https://aws.amazon.com/lex/</a:t>
            </a:r>
            <a:endParaRPr lang="en-US" sz="1300" dirty="0"/>
          </a:p>
          <a:p>
            <a:pPr>
              <a:lnSpc>
                <a:spcPct val="100000"/>
              </a:lnSpc>
            </a:pPr>
            <a:r>
              <a:rPr lang="en-US" sz="1300" dirty="0"/>
              <a:t>Amazon Web Services – Lambda: </a:t>
            </a:r>
            <a:r>
              <a:rPr lang="en-US" sz="1300" dirty="0">
                <a:hlinkClick r:id="rId8"/>
              </a:rPr>
              <a:t>https://aws.amazon.com/lambda/</a:t>
            </a:r>
            <a:endParaRPr lang="en-US" sz="1300" dirty="0"/>
          </a:p>
          <a:p>
            <a:pPr>
              <a:lnSpc>
                <a:spcPct val="100000"/>
              </a:lnSpc>
            </a:pPr>
            <a:endParaRPr lang="en-US" sz="1300" dirty="0"/>
          </a:p>
        </p:txBody>
      </p:sp>
      <p:sp>
        <p:nvSpPr>
          <p:cNvPr id="28" name="Rectangle 19">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184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AE85B37A-6ABC-4F3D-A49E-4448A8A973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382" y="547484"/>
            <a:ext cx="10269236" cy="3850962"/>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6B50E1C-9863-4A65-8880-43EBBA62AF0C}"/>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Balance Sheet Analysis</a:t>
            </a:r>
          </a:p>
        </p:txBody>
      </p:sp>
      <p:cxnSp>
        <p:nvCxnSpPr>
          <p:cNvPr id="81" name="Straight Connector 80">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11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35396-0B9F-492E-B792-B1B121F41E15}"/>
              </a:ext>
            </a:extLst>
          </p:cNvPr>
          <p:cNvSpPr>
            <a:spLocks noGrp="1"/>
          </p:cNvSpPr>
          <p:nvPr>
            <p:ph type="title"/>
          </p:nvPr>
        </p:nvSpPr>
        <p:spPr>
          <a:xfrm>
            <a:off x="642256" y="642257"/>
            <a:ext cx="3417677" cy="5226837"/>
          </a:xfrm>
        </p:spPr>
        <p:txBody>
          <a:bodyPr anchor="t">
            <a:normAutofit/>
          </a:bodyPr>
          <a:lstStyle/>
          <a:p>
            <a:r>
              <a:rPr lang="en-US" sz="4300" dirty="0"/>
              <a:t>System Component: Price Prediction</a:t>
            </a:r>
          </a:p>
        </p:txBody>
      </p:sp>
      <p:sp>
        <p:nvSpPr>
          <p:cNvPr id="3" name="Content Placeholder 2">
            <a:extLst>
              <a:ext uri="{FF2B5EF4-FFF2-40B4-BE49-F238E27FC236}">
                <a16:creationId xmlns:a16="http://schemas.microsoft.com/office/drawing/2014/main" id="{BA14475C-9C85-4387-BD9D-D66A2B841C3B}"/>
              </a:ext>
            </a:extLst>
          </p:cNvPr>
          <p:cNvSpPr>
            <a:spLocks noGrp="1"/>
          </p:cNvSpPr>
          <p:nvPr>
            <p:ph idx="1"/>
          </p:nvPr>
        </p:nvSpPr>
        <p:spPr>
          <a:xfrm>
            <a:off x="4713512" y="642258"/>
            <a:ext cx="6847117" cy="2537672"/>
          </a:xfrm>
        </p:spPr>
        <p:txBody>
          <a:bodyPr>
            <a:normAutofit/>
          </a:bodyPr>
          <a:lstStyle/>
          <a:p>
            <a:pPr marL="0" indent="0">
              <a:buNone/>
            </a:pPr>
            <a:r>
              <a:rPr lang="en-US" b="1" dirty="0"/>
              <a:t>Prediction Techniques</a:t>
            </a:r>
          </a:p>
          <a:p>
            <a:pPr>
              <a:buFont typeface="Courier New" panose="02070309020205020404" pitchFamily="49" charset="0"/>
              <a:buChar char="o"/>
            </a:pPr>
            <a:r>
              <a:rPr lang="en-US" dirty="0"/>
              <a:t> ARMA</a:t>
            </a:r>
          </a:p>
          <a:p>
            <a:pPr>
              <a:buFont typeface="Courier New" panose="02070309020205020404" pitchFamily="49" charset="0"/>
              <a:buChar char="o"/>
            </a:pPr>
            <a:r>
              <a:rPr lang="en-US" dirty="0"/>
              <a:t> ARIMA</a:t>
            </a:r>
          </a:p>
          <a:p>
            <a:pPr>
              <a:buFont typeface="Courier New" panose="02070309020205020404" pitchFamily="49" charset="0"/>
              <a:buChar char="o"/>
            </a:pPr>
            <a:r>
              <a:rPr lang="en-US" dirty="0"/>
              <a:t> Linear Regression</a:t>
            </a:r>
          </a:p>
          <a:p>
            <a:pPr>
              <a:buFont typeface="Courier New" panose="02070309020205020404" pitchFamily="49" charset="0"/>
              <a:buChar char="o"/>
            </a:pPr>
            <a:r>
              <a:rPr lang="en-US" dirty="0"/>
              <a:t> LSTM</a:t>
            </a:r>
          </a:p>
        </p:txBody>
      </p:sp>
      <p:pic>
        <p:nvPicPr>
          <p:cNvPr id="5" name="Picture 4">
            <a:extLst>
              <a:ext uri="{FF2B5EF4-FFF2-40B4-BE49-F238E27FC236}">
                <a16:creationId xmlns:a16="http://schemas.microsoft.com/office/drawing/2014/main" id="{5E4F7A36-E7DC-48E2-BCC7-A3F7DD357513}"/>
              </a:ext>
            </a:extLst>
          </p:cNvPr>
          <p:cNvPicPr>
            <a:picLocks noChangeAspect="1"/>
          </p:cNvPicPr>
          <p:nvPr/>
        </p:nvPicPr>
        <p:blipFill>
          <a:blip r:embed="rId2"/>
          <a:stretch>
            <a:fillRect/>
          </a:stretch>
        </p:blipFill>
        <p:spPr>
          <a:xfrm>
            <a:off x="1356217" y="3429000"/>
            <a:ext cx="9479566" cy="2654277"/>
          </a:xfrm>
          <a:prstGeom prst="rect">
            <a:avLst/>
          </a:prstGeom>
        </p:spPr>
      </p:pic>
      <p:sp>
        <p:nvSpPr>
          <p:cNvPr id="37" name="Rectangle 36">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461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5396-0B9F-492E-B792-B1B121F41E15}"/>
              </a:ext>
            </a:extLst>
          </p:cNvPr>
          <p:cNvSpPr>
            <a:spLocks noGrp="1"/>
          </p:cNvSpPr>
          <p:nvPr>
            <p:ph type="title"/>
          </p:nvPr>
        </p:nvSpPr>
        <p:spPr>
          <a:xfrm>
            <a:off x="1173842" y="365126"/>
            <a:ext cx="8070641" cy="1325563"/>
          </a:xfrm>
        </p:spPr>
        <p:txBody>
          <a:bodyPr>
            <a:normAutofit fontScale="90000"/>
          </a:bodyPr>
          <a:lstStyle/>
          <a:p>
            <a:r>
              <a:rPr lang="en-US" dirty="0"/>
              <a:t>System Component: Valuation</a:t>
            </a:r>
          </a:p>
        </p:txBody>
      </p:sp>
      <p:pic>
        <p:nvPicPr>
          <p:cNvPr id="9" name="Picture 8">
            <a:extLst>
              <a:ext uri="{FF2B5EF4-FFF2-40B4-BE49-F238E27FC236}">
                <a16:creationId xmlns:a16="http://schemas.microsoft.com/office/drawing/2014/main" id="{D288F4E5-FE65-4C4A-A72E-E3106E978180}"/>
              </a:ext>
            </a:extLst>
          </p:cNvPr>
          <p:cNvPicPr>
            <a:picLocks noChangeAspect="1"/>
          </p:cNvPicPr>
          <p:nvPr/>
        </p:nvPicPr>
        <p:blipFill>
          <a:blip r:embed="rId2"/>
          <a:stretch>
            <a:fillRect/>
          </a:stretch>
        </p:blipFill>
        <p:spPr>
          <a:xfrm>
            <a:off x="3353675" y="3651491"/>
            <a:ext cx="7899995" cy="2241800"/>
          </a:xfrm>
          <a:prstGeom prst="rect">
            <a:avLst/>
          </a:prstGeom>
        </p:spPr>
      </p:pic>
      <p:graphicFrame>
        <p:nvGraphicFramePr>
          <p:cNvPr id="12" name="Table 12">
            <a:extLst>
              <a:ext uri="{FF2B5EF4-FFF2-40B4-BE49-F238E27FC236}">
                <a16:creationId xmlns:a16="http://schemas.microsoft.com/office/drawing/2014/main" id="{DA0C9D9C-3F29-42F6-A6E6-9758385D8B9D}"/>
              </a:ext>
            </a:extLst>
          </p:cNvPr>
          <p:cNvGraphicFramePr>
            <a:graphicFrameLocks noGrp="1"/>
          </p:cNvGraphicFramePr>
          <p:nvPr>
            <p:extLst>
              <p:ext uri="{D42A27DB-BD31-4B8C-83A1-F6EECF244321}">
                <p14:modId xmlns:p14="http://schemas.microsoft.com/office/powerpoint/2010/main" val="1148708750"/>
              </p:ext>
            </p:extLst>
          </p:nvPr>
        </p:nvGraphicFramePr>
        <p:xfrm>
          <a:off x="1294638" y="2235678"/>
          <a:ext cx="4801362" cy="1737360"/>
        </p:xfrm>
        <a:graphic>
          <a:graphicData uri="http://schemas.openxmlformats.org/drawingml/2006/table">
            <a:tbl>
              <a:tblPr firstRow="1" bandRow="1">
                <a:tableStyleId>{8EC20E35-A176-4012-BC5E-935CFFF8708E}</a:tableStyleId>
              </a:tblPr>
              <a:tblGrid>
                <a:gridCol w="3024124">
                  <a:extLst>
                    <a:ext uri="{9D8B030D-6E8A-4147-A177-3AD203B41FA5}">
                      <a16:colId xmlns:a16="http://schemas.microsoft.com/office/drawing/2014/main" val="915287008"/>
                    </a:ext>
                  </a:extLst>
                </a:gridCol>
                <a:gridCol w="1777238">
                  <a:extLst>
                    <a:ext uri="{9D8B030D-6E8A-4147-A177-3AD203B41FA5}">
                      <a16:colId xmlns:a16="http://schemas.microsoft.com/office/drawing/2014/main" val="2747403051"/>
                    </a:ext>
                  </a:extLst>
                </a:gridCol>
              </a:tblGrid>
              <a:tr h="154478">
                <a:tc>
                  <a:txBody>
                    <a:bodyPr/>
                    <a:lstStyle/>
                    <a:p>
                      <a:pPr algn="ctr"/>
                      <a:r>
                        <a:rPr lang="en-US" sz="1200" dirty="0"/>
                        <a:t>Condition</a:t>
                      </a:r>
                    </a:p>
                  </a:txBody>
                  <a:tcPr anchor="ctr"/>
                </a:tc>
                <a:tc>
                  <a:txBody>
                    <a:bodyPr/>
                    <a:lstStyle/>
                    <a:p>
                      <a:pPr algn="ctr"/>
                      <a:r>
                        <a:rPr lang="en-US" sz="1200" dirty="0"/>
                        <a:t>Valuation Method</a:t>
                      </a:r>
                    </a:p>
                  </a:txBody>
                  <a:tcPr anchor="ctr"/>
                </a:tc>
                <a:extLst>
                  <a:ext uri="{0D108BD9-81ED-4DB2-BD59-A6C34878D82A}">
                    <a16:rowId xmlns:a16="http://schemas.microsoft.com/office/drawing/2014/main" val="2509547057"/>
                  </a:ext>
                </a:extLst>
              </a:tr>
              <a:tr h="208832">
                <a:tc>
                  <a:txBody>
                    <a:bodyPr/>
                    <a:lstStyle/>
                    <a:p>
                      <a:pPr algn="l"/>
                      <a:r>
                        <a:rPr lang="en-US" sz="1200" dirty="0"/>
                        <a:t>Stock has nonzero dividend</a:t>
                      </a:r>
                    </a:p>
                  </a:txBody>
                  <a:tcPr anchor="ctr"/>
                </a:tc>
                <a:tc>
                  <a:txBody>
                    <a:bodyPr/>
                    <a:lstStyle/>
                    <a:p>
                      <a:pPr algn="l"/>
                      <a:r>
                        <a:rPr lang="en-US" sz="1200" dirty="0"/>
                        <a:t>Dividend Discount Model</a:t>
                      </a:r>
                    </a:p>
                  </a:txBody>
                  <a:tcPr anchor="ctr"/>
                </a:tc>
                <a:extLst>
                  <a:ext uri="{0D108BD9-81ED-4DB2-BD59-A6C34878D82A}">
                    <a16:rowId xmlns:a16="http://schemas.microsoft.com/office/drawing/2014/main" val="3888526579"/>
                  </a:ext>
                </a:extLst>
              </a:tr>
              <a:tr h="208832">
                <a:tc>
                  <a:txBody>
                    <a:bodyPr/>
                    <a:lstStyle/>
                    <a:p>
                      <a:pPr algn="l"/>
                      <a:r>
                        <a:rPr lang="en-US" sz="1200" dirty="0"/>
                        <a:t>Industry internally flagged for DCF preference</a:t>
                      </a:r>
                    </a:p>
                  </a:txBody>
                  <a:tcPr anchor="ctr"/>
                </a:tc>
                <a:tc>
                  <a:txBody>
                    <a:bodyPr/>
                    <a:lstStyle/>
                    <a:p>
                      <a:pPr algn="l"/>
                      <a:r>
                        <a:rPr lang="en-US" sz="1200" dirty="0"/>
                        <a:t>Discount Cash Flow</a:t>
                      </a:r>
                    </a:p>
                  </a:txBody>
                  <a:tcPr anchor="ctr"/>
                </a:tc>
                <a:extLst>
                  <a:ext uri="{0D108BD9-81ED-4DB2-BD59-A6C34878D82A}">
                    <a16:rowId xmlns:a16="http://schemas.microsoft.com/office/drawing/2014/main" val="2095371133"/>
                  </a:ext>
                </a:extLst>
              </a:tr>
              <a:tr h="208832">
                <a:tc>
                  <a:txBody>
                    <a:bodyPr/>
                    <a:lstStyle/>
                    <a:p>
                      <a:pPr algn="l"/>
                      <a:r>
                        <a:rPr lang="en-US" sz="1200" dirty="0"/>
                        <a:t>Industry flagged for cap-rate</a:t>
                      </a:r>
                    </a:p>
                  </a:txBody>
                  <a:tcPr anchor="ctr"/>
                </a:tc>
                <a:tc>
                  <a:txBody>
                    <a:bodyPr/>
                    <a:lstStyle/>
                    <a:p>
                      <a:pPr algn="l"/>
                      <a:r>
                        <a:rPr lang="en-US" sz="1200" dirty="0"/>
                        <a:t>Cap-Rate Market Model</a:t>
                      </a:r>
                    </a:p>
                  </a:txBody>
                  <a:tcPr anchor="ctr"/>
                </a:tc>
                <a:extLst>
                  <a:ext uri="{0D108BD9-81ED-4DB2-BD59-A6C34878D82A}">
                    <a16:rowId xmlns:a16="http://schemas.microsoft.com/office/drawing/2014/main" val="3625661975"/>
                  </a:ext>
                </a:extLst>
              </a:tr>
              <a:tr h="208832">
                <a:tc>
                  <a:txBody>
                    <a:bodyPr/>
                    <a:lstStyle/>
                    <a:p>
                      <a:pPr algn="l"/>
                      <a:r>
                        <a:rPr lang="en-US" sz="1200" dirty="0"/>
                        <a:t>No other conditions met</a:t>
                      </a:r>
                    </a:p>
                  </a:txBody>
                  <a:tcPr anchor="ctr"/>
                </a:tc>
                <a:tc>
                  <a:txBody>
                    <a:bodyPr/>
                    <a:lstStyle/>
                    <a:p>
                      <a:pPr algn="l"/>
                      <a:r>
                        <a:rPr lang="en-US" sz="1200" dirty="0"/>
                        <a:t>Market Value</a:t>
                      </a:r>
                    </a:p>
                  </a:txBody>
                  <a:tcPr anchor="ctr"/>
                </a:tc>
                <a:extLst>
                  <a:ext uri="{0D108BD9-81ED-4DB2-BD59-A6C34878D82A}">
                    <a16:rowId xmlns:a16="http://schemas.microsoft.com/office/drawing/2014/main" val="432398458"/>
                  </a:ext>
                </a:extLst>
              </a:tr>
            </a:tbl>
          </a:graphicData>
        </a:graphic>
      </p:graphicFrame>
      <p:sp>
        <p:nvSpPr>
          <p:cNvPr id="13" name="Content Placeholder 2">
            <a:extLst>
              <a:ext uri="{FF2B5EF4-FFF2-40B4-BE49-F238E27FC236}">
                <a16:creationId xmlns:a16="http://schemas.microsoft.com/office/drawing/2014/main" id="{F2A3971A-DA59-4766-8BD6-507E8B831CCE}"/>
              </a:ext>
            </a:extLst>
          </p:cNvPr>
          <p:cNvSpPr txBox="1">
            <a:spLocks/>
          </p:cNvSpPr>
          <p:nvPr/>
        </p:nvSpPr>
        <p:spPr>
          <a:xfrm>
            <a:off x="838200" y="3466601"/>
            <a:ext cx="10515600" cy="3026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06328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5396-0B9F-492E-B792-B1B121F41E15}"/>
              </a:ext>
            </a:extLst>
          </p:cNvPr>
          <p:cNvSpPr>
            <a:spLocks noGrp="1"/>
          </p:cNvSpPr>
          <p:nvPr>
            <p:ph type="title"/>
          </p:nvPr>
        </p:nvSpPr>
        <p:spPr>
          <a:xfrm>
            <a:off x="799403" y="388552"/>
            <a:ext cx="10844221" cy="1325563"/>
          </a:xfrm>
        </p:spPr>
        <p:txBody>
          <a:bodyPr>
            <a:normAutofit fontScale="90000"/>
          </a:bodyPr>
          <a:lstStyle/>
          <a:p>
            <a:r>
              <a:rPr lang="en-US" dirty="0"/>
              <a:t>System Component: Portfolio Suggestion</a:t>
            </a:r>
          </a:p>
        </p:txBody>
      </p:sp>
      <p:sp>
        <p:nvSpPr>
          <p:cNvPr id="3" name="Content Placeholder 2">
            <a:extLst>
              <a:ext uri="{FF2B5EF4-FFF2-40B4-BE49-F238E27FC236}">
                <a16:creationId xmlns:a16="http://schemas.microsoft.com/office/drawing/2014/main" id="{BA14475C-9C85-4387-BD9D-D66A2B841C3B}"/>
              </a:ext>
            </a:extLst>
          </p:cNvPr>
          <p:cNvSpPr>
            <a:spLocks noGrp="1"/>
          </p:cNvSpPr>
          <p:nvPr>
            <p:ph idx="1"/>
          </p:nvPr>
        </p:nvSpPr>
        <p:spPr>
          <a:xfrm>
            <a:off x="916815" y="2150757"/>
            <a:ext cx="3430953" cy="2556486"/>
          </a:xfrm>
        </p:spPr>
        <p:txBody>
          <a:bodyPr>
            <a:normAutofit fontScale="92500" lnSpcReduction="10000"/>
          </a:bodyPr>
          <a:lstStyle/>
          <a:p>
            <a:pPr marL="0" indent="0">
              <a:buNone/>
            </a:pPr>
            <a:r>
              <a:rPr lang="en-US" b="1" dirty="0"/>
              <a:t>Score Calculation</a:t>
            </a:r>
          </a:p>
          <a:p>
            <a:r>
              <a:rPr lang="en-US" dirty="0"/>
              <a:t>Score value generated for each analysis result.</a:t>
            </a:r>
          </a:p>
          <a:p>
            <a:r>
              <a:rPr lang="en-US" dirty="0"/>
              <a:t>Composite score computed as weighted sum.</a:t>
            </a:r>
          </a:p>
          <a:p>
            <a:r>
              <a:rPr lang="en-US" dirty="0"/>
              <a:t>Stocks with highest composite scores are selected for portfolio.</a:t>
            </a:r>
          </a:p>
        </p:txBody>
      </p:sp>
      <p:pic>
        <p:nvPicPr>
          <p:cNvPr id="9" name="Picture 8">
            <a:extLst>
              <a:ext uri="{FF2B5EF4-FFF2-40B4-BE49-F238E27FC236}">
                <a16:creationId xmlns:a16="http://schemas.microsoft.com/office/drawing/2014/main" id="{A52973FD-49BC-44FB-AF8B-D3DCAD06C308}"/>
              </a:ext>
            </a:extLst>
          </p:cNvPr>
          <p:cNvPicPr>
            <a:picLocks noChangeAspect="1"/>
          </p:cNvPicPr>
          <p:nvPr/>
        </p:nvPicPr>
        <p:blipFill>
          <a:blip r:embed="rId2"/>
          <a:stretch>
            <a:fillRect/>
          </a:stretch>
        </p:blipFill>
        <p:spPr>
          <a:xfrm>
            <a:off x="5430296" y="1932205"/>
            <a:ext cx="5588000" cy="1571477"/>
          </a:xfrm>
          <a:prstGeom prst="rect">
            <a:avLst/>
          </a:prstGeom>
        </p:spPr>
      </p:pic>
      <p:grpSp>
        <p:nvGrpSpPr>
          <p:cNvPr id="12" name="Group 11">
            <a:extLst>
              <a:ext uri="{FF2B5EF4-FFF2-40B4-BE49-F238E27FC236}">
                <a16:creationId xmlns:a16="http://schemas.microsoft.com/office/drawing/2014/main" id="{DCDE607D-5801-4646-80D2-5A257F564C0D}"/>
              </a:ext>
            </a:extLst>
          </p:cNvPr>
          <p:cNvGrpSpPr/>
          <p:nvPr/>
        </p:nvGrpSpPr>
        <p:grpSpPr>
          <a:xfrm>
            <a:off x="4121080" y="3429000"/>
            <a:ext cx="7154105" cy="2873973"/>
            <a:chOff x="1839431" y="3618799"/>
            <a:chExt cx="8226056" cy="3137567"/>
          </a:xfrm>
        </p:grpSpPr>
        <p:pic>
          <p:nvPicPr>
            <p:cNvPr id="10" name="Picture 9">
              <a:extLst>
                <a:ext uri="{FF2B5EF4-FFF2-40B4-BE49-F238E27FC236}">
                  <a16:creationId xmlns:a16="http://schemas.microsoft.com/office/drawing/2014/main" id="{B43670FA-B163-463D-AB42-13E2DE9666AA}"/>
                </a:ext>
              </a:extLst>
            </p:cNvPr>
            <p:cNvPicPr>
              <a:picLocks noChangeAspect="1"/>
            </p:cNvPicPr>
            <p:nvPr/>
          </p:nvPicPr>
          <p:blipFill>
            <a:blip r:embed="rId3"/>
            <a:stretch>
              <a:fillRect/>
            </a:stretch>
          </p:blipFill>
          <p:spPr>
            <a:xfrm>
              <a:off x="1839431" y="3618799"/>
              <a:ext cx="8226056" cy="3137567"/>
            </a:xfrm>
            <a:prstGeom prst="rect">
              <a:avLst/>
            </a:prstGeom>
          </p:spPr>
        </p:pic>
        <p:pic>
          <p:nvPicPr>
            <p:cNvPr id="11" name="Picture 10">
              <a:extLst>
                <a:ext uri="{FF2B5EF4-FFF2-40B4-BE49-F238E27FC236}">
                  <a16:creationId xmlns:a16="http://schemas.microsoft.com/office/drawing/2014/main" id="{325835BA-647C-44E9-9DD1-2F7DFB7A0234}"/>
                </a:ext>
              </a:extLst>
            </p:cNvPr>
            <p:cNvPicPr>
              <a:picLocks noChangeAspect="1"/>
            </p:cNvPicPr>
            <p:nvPr/>
          </p:nvPicPr>
          <p:blipFill>
            <a:blip r:embed="rId4"/>
            <a:stretch>
              <a:fillRect/>
            </a:stretch>
          </p:blipFill>
          <p:spPr>
            <a:xfrm>
              <a:off x="2739760" y="4636416"/>
              <a:ext cx="2757165" cy="636269"/>
            </a:xfrm>
            <a:prstGeom prst="rect">
              <a:avLst/>
            </a:prstGeom>
          </p:spPr>
        </p:pic>
      </p:grpSp>
    </p:spTree>
    <p:extLst>
      <p:ext uri="{BB962C8B-B14F-4D97-AF65-F5344CB8AC3E}">
        <p14:creationId xmlns:p14="http://schemas.microsoft.com/office/powerpoint/2010/main" val="61856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77371-E9AE-4A24-973C-D31F2FD256A2}"/>
              </a:ext>
            </a:extLst>
          </p:cNvPr>
          <p:cNvSpPr>
            <a:spLocks noGrp="1"/>
          </p:cNvSpPr>
          <p:nvPr>
            <p:ph type="title"/>
          </p:nvPr>
        </p:nvSpPr>
        <p:spPr>
          <a:xfrm>
            <a:off x="858749" y="963997"/>
            <a:ext cx="3787457" cy="4938361"/>
          </a:xfrm>
        </p:spPr>
        <p:txBody>
          <a:bodyPr anchor="ctr">
            <a:normAutofit/>
          </a:bodyPr>
          <a:lstStyle/>
          <a:p>
            <a:pPr algn="r"/>
            <a:r>
              <a:rPr lang="en-US" dirty="0"/>
              <a:t>Table of Contents</a:t>
            </a:r>
            <a:endParaRPr lang="en-US"/>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46725D-5A02-412C-A981-681EF8C59DC2}"/>
              </a:ext>
            </a:extLst>
          </p:cNvPr>
          <p:cNvSpPr>
            <a:spLocks noGrp="1"/>
          </p:cNvSpPr>
          <p:nvPr>
            <p:ph idx="1"/>
          </p:nvPr>
        </p:nvSpPr>
        <p:spPr>
          <a:xfrm>
            <a:off x="5301798" y="963507"/>
            <a:ext cx="5968181" cy="4938851"/>
          </a:xfrm>
        </p:spPr>
        <p:txBody>
          <a:bodyPr anchor="ctr">
            <a:normAutofit/>
          </a:bodyPr>
          <a:lstStyle/>
          <a:p>
            <a:pPr marL="514350" indent="-514350">
              <a:buFont typeface="+mj-lt"/>
              <a:buAutoNum type="romanUcPeriod"/>
            </a:pPr>
            <a:r>
              <a:rPr lang="en-US" dirty="0"/>
              <a:t>Section 1: Introduction to Asset Allocation</a:t>
            </a:r>
          </a:p>
          <a:p>
            <a:pPr marL="514350" indent="-514350">
              <a:buFont typeface="+mj-lt"/>
              <a:buAutoNum type="romanUcPeriod"/>
            </a:pPr>
            <a:r>
              <a:rPr lang="en-US" dirty="0"/>
              <a:t>Section 2: Company Valuation &amp; Price Analysis</a:t>
            </a:r>
          </a:p>
          <a:p>
            <a:pPr marL="514350" indent="-514350">
              <a:buFont typeface="+mj-lt"/>
              <a:buAutoNum type="romanUcPeriod"/>
            </a:pPr>
            <a:r>
              <a:rPr lang="en-US" dirty="0"/>
              <a:t>Section 3: Portfolio Generator</a:t>
            </a:r>
          </a:p>
          <a:p>
            <a:pPr marL="514350" indent="-514350">
              <a:buFont typeface="+mj-lt"/>
              <a:buAutoNum type="romanUcPeriod"/>
            </a:pPr>
            <a:r>
              <a:rPr lang="en-US" dirty="0"/>
              <a:t>Section 4: Systems &amp; User Interface Integration</a:t>
            </a:r>
          </a:p>
          <a:p>
            <a:pPr marL="514350" indent="-514350">
              <a:buFont typeface="+mj-lt"/>
              <a:buAutoNum type="romanUcPeriod"/>
            </a:pPr>
            <a:r>
              <a:rPr lang="en-US" dirty="0"/>
              <a:t>Section 5: Strategy Evaluation </a:t>
            </a:r>
          </a:p>
          <a:p>
            <a:pPr marL="514350" lvl="0" indent="-514350">
              <a:buClr>
                <a:srgbClr val="EC7016"/>
              </a:buClr>
              <a:buFont typeface="+mj-lt"/>
              <a:buAutoNum type="romanUcPeriod"/>
            </a:pPr>
            <a:r>
              <a:rPr lang="en-US" dirty="0"/>
              <a:t>Section 6: Portfolio Optimization</a:t>
            </a:r>
          </a:p>
          <a:p>
            <a:pPr marL="514350" indent="-514350">
              <a:buFont typeface="+mj-lt"/>
              <a:buAutoNum type="romanUcPeriod"/>
            </a:pPr>
            <a:r>
              <a:rPr lang="en-US" dirty="0"/>
              <a:t>Section 7: Conclusion</a:t>
            </a:r>
          </a:p>
        </p:txBody>
      </p:sp>
    </p:spTree>
    <p:extLst>
      <p:ext uri="{BB962C8B-B14F-4D97-AF65-F5344CB8AC3E}">
        <p14:creationId xmlns:p14="http://schemas.microsoft.com/office/powerpoint/2010/main" val="1143086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ect2-video-001">
            <a:hlinkClick r:id="" action="ppaction://media"/>
            <a:extLst>
              <a:ext uri="{FF2B5EF4-FFF2-40B4-BE49-F238E27FC236}">
                <a16:creationId xmlns:a16="http://schemas.microsoft.com/office/drawing/2014/main" id="{B67E751F-B77F-4A0A-9DCB-6E3F91EE20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71087" y="174409"/>
            <a:ext cx="10249825" cy="5764918"/>
          </a:xfrm>
        </p:spPr>
      </p:pic>
    </p:spTree>
    <p:extLst>
      <p:ext uri="{BB962C8B-B14F-4D97-AF65-F5344CB8AC3E}">
        <p14:creationId xmlns:p14="http://schemas.microsoft.com/office/powerpoint/2010/main" val="17376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B2AE9-99B9-42C5-9D98-839C2309EFEA}"/>
              </a:ext>
            </a:extLst>
          </p:cNvPr>
          <p:cNvSpPr>
            <a:spLocks noGrp="1"/>
          </p:cNvSpPr>
          <p:nvPr>
            <p:ph type="title"/>
          </p:nvPr>
        </p:nvSpPr>
        <p:spPr>
          <a:xfrm>
            <a:off x="5232651" y="624708"/>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Thanks so much! </a:t>
            </a:r>
          </a:p>
        </p:txBody>
      </p:sp>
      <p:sp>
        <p:nvSpPr>
          <p:cNvPr id="3" name="Content Placeholder 2">
            <a:extLst>
              <a:ext uri="{FF2B5EF4-FFF2-40B4-BE49-F238E27FC236}">
                <a16:creationId xmlns:a16="http://schemas.microsoft.com/office/drawing/2014/main" id="{426EE5B4-6A95-4343-91E7-4E78BF6EBA42}"/>
              </a:ext>
            </a:extLst>
          </p:cNvPr>
          <p:cNvSpPr>
            <a:spLocks noGrp="1"/>
          </p:cNvSpPr>
          <p:nvPr>
            <p:ph idx="1"/>
          </p:nvPr>
        </p:nvSpPr>
        <p:spPr>
          <a:xfrm>
            <a:off x="5289753" y="4672739"/>
            <a:ext cx="6269347" cy="1021498"/>
          </a:xfrm>
        </p:spPr>
        <p:txBody>
          <a:bodyPr vert="horz" lIns="91440" tIns="45720" rIns="91440" bIns="45720" rtlCol="0">
            <a:normAutofit/>
          </a:bodyPr>
          <a:lstStyle/>
          <a:p>
            <a:pPr marL="0" indent="0">
              <a:lnSpc>
                <a:spcPct val="100000"/>
              </a:lnSpc>
              <a:buNone/>
            </a:pPr>
            <a:r>
              <a:rPr lang="en-US" sz="2400" cap="all" spc="200" dirty="0">
                <a:solidFill>
                  <a:schemeClr val="tx1">
                    <a:lumMod val="85000"/>
                    <a:lumOff val="15000"/>
                  </a:schemeClr>
                </a:solidFill>
              </a:rPr>
              <a:t>Questions?</a:t>
            </a:r>
          </a:p>
        </p:txBody>
      </p:sp>
      <p:pic>
        <p:nvPicPr>
          <p:cNvPr id="5" name="Picture 4">
            <a:extLst>
              <a:ext uri="{FF2B5EF4-FFF2-40B4-BE49-F238E27FC236}">
                <a16:creationId xmlns:a16="http://schemas.microsoft.com/office/drawing/2014/main" id="{199497D6-9E0B-48A3-800F-BBA126A71808}"/>
              </a:ext>
            </a:extLst>
          </p:cNvPr>
          <p:cNvPicPr>
            <a:picLocks noChangeAspect="1"/>
          </p:cNvPicPr>
          <p:nvPr/>
        </p:nvPicPr>
        <p:blipFill rotWithShape="1">
          <a:blip r:embed="rId2"/>
          <a:srcRect l="55825" r="1" b="1"/>
          <a:stretch/>
        </p:blipFill>
        <p:spPr>
          <a:xfrm>
            <a:off x="-1" y="2"/>
            <a:ext cx="4635315" cy="6400798"/>
          </a:xfrm>
          <a:prstGeom prst="rect">
            <a:avLst/>
          </a:prstGeom>
        </p:spPr>
      </p:pic>
      <p:cxnSp>
        <p:nvCxnSpPr>
          <p:cNvPr id="15" name="Straight Connector 1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108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6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6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6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E0A9D09-570C-4850-9BF9-26B43440995C}"/>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solidFill>
                  <a:schemeClr val="tx1">
                    <a:lumMod val="75000"/>
                    <a:lumOff val="25000"/>
                  </a:schemeClr>
                </a:solidFill>
              </a:rPr>
              <a:t>Characteristics of Equity </a:t>
            </a:r>
          </a:p>
        </p:txBody>
      </p:sp>
      <p:pic>
        <p:nvPicPr>
          <p:cNvPr id="16" name="Picture 15" descr="A person sitting at a table&#10;&#10;Description automatically generated">
            <a:extLst>
              <a:ext uri="{FF2B5EF4-FFF2-40B4-BE49-F238E27FC236}">
                <a16:creationId xmlns:a16="http://schemas.microsoft.com/office/drawing/2014/main" id="{29DAD015-D6AB-4B99-90FF-BE9C6CF6970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8281" r="12809"/>
          <a:stretch/>
        </p:blipFill>
        <p:spPr>
          <a:xfrm>
            <a:off x="643192" y="1301825"/>
            <a:ext cx="5115347" cy="3934309"/>
          </a:xfrm>
          <a:prstGeom prst="rect">
            <a:avLst/>
          </a:prstGeom>
        </p:spPr>
      </p:pic>
      <p:cxnSp>
        <p:nvCxnSpPr>
          <p:cNvPr id="78" name="Straight Connector 7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FA2100A9-07A7-4FDA-A3EB-0F60DE1B89DF}"/>
              </a:ext>
            </a:extLst>
          </p:cNvPr>
          <p:cNvSpPr>
            <a:spLocks noGrp="1"/>
          </p:cNvSpPr>
          <p:nvPr>
            <p:ph type="body" sz="half" idx="2"/>
          </p:nvPr>
        </p:nvSpPr>
        <p:spPr>
          <a:xfrm>
            <a:off x="6411684" y="2407435"/>
            <a:ext cx="5127172" cy="3722057"/>
          </a:xfrm>
        </p:spPr>
        <p:txBody>
          <a:bodyPr vert="horz" lIns="0" tIns="45720" rIns="0" bIns="45720" rtlCol="0">
            <a:normAutofit lnSpcReduction="10000"/>
          </a:bodyPr>
          <a:lstStyle/>
          <a:p>
            <a:pPr>
              <a:lnSpc>
                <a:spcPct val="90000"/>
              </a:lnSpc>
            </a:pPr>
            <a:r>
              <a:rPr lang="en-US" sz="1700" dirty="0">
                <a:solidFill>
                  <a:schemeClr val="tx1">
                    <a:lumMod val="75000"/>
                    <a:lumOff val="25000"/>
                  </a:schemeClr>
                </a:solidFill>
              </a:rPr>
              <a:t>Standard &amp; Poor’s Classifies stocks into 11 sectors:</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Consumer Discretionary</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Consumer Staples</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Energy</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Financials</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Health Care</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Industrials</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Information Technology</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Materials </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Telecommunication Services</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Utilities</a:t>
            </a:r>
          </a:p>
          <a:p>
            <a:pPr marL="342900" indent="-342900">
              <a:lnSpc>
                <a:spcPct val="90000"/>
              </a:lnSpc>
              <a:buFont typeface="Calibri" panose="020F0502020204030204" pitchFamily="34" charset="0"/>
              <a:buChar char="•"/>
            </a:pPr>
            <a:r>
              <a:rPr lang="en-US" sz="1700" dirty="0">
                <a:solidFill>
                  <a:schemeClr val="tx1">
                    <a:lumMod val="75000"/>
                    <a:lumOff val="25000"/>
                  </a:schemeClr>
                </a:solidFill>
              </a:rPr>
              <a:t>Real Estate Investment Trust</a:t>
            </a:r>
          </a:p>
        </p:txBody>
      </p:sp>
      <p:sp>
        <p:nvSpPr>
          <p:cNvPr id="79" name="Rectangle 72">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0498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A9D09-570C-4850-9BF9-26B43440995C}"/>
              </a:ext>
            </a:extLst>
          </p:cNvPr>
          <p:cNvSpPr>
            <a:spLocks noGrp="1"/>
          </p:cNvSpPr>
          <p:nvPr>
            <p:ph type="title"/>
          </p:nvPr>
        </p:nvSpPr>
        <p:spPr/>
        <p:txBody>
          <a:bodyPr vert="horz" lIns="91440" tIns="45720" rIns="91440" bIns="45720" rtlCol="0" anchor="b">
            <a:normAutofit/>
          </a:bodyPr>
          <a:lstStyle/>
          <a:p>
            <a:r>
              <a:rPr lang="en-US" sz="4800" dirty="0">
                <a:solidFill>
                  <a:schemeClr val="tx1">
                    <a:lumMod val="75000"/>
                    <a:lumOff val="25000"/>
                  </a:schemeClr>
                </a:solidFill>
              </a:rPr>
              <a:t>Types of Stocks</a:t>
            </a:r>
          </a:p>
        </p:txBody>
      </p:sp>
      <p:sp>
        <p:nvSpPr>
          <p:cNvPr id="2" name="Text Placeholder 1">
            <a:extLst>
              <a:ext uri="{FF2B5EF4-FFF2-40B4-BE49-F238E27FC236}">
                <a16:creationId xmlns:a16="http://schemas.microsoft.com/office/drawing/2014/main" id="{9B8C7BB7-DC03-4BB6-8317-CD6CC03B6139}"/>
              </a:ext>
            </a:extLst>
          </p:cNvPr>
          <p:cNvSpPr>
            <a:spLocks noGrp="1"/>
          </p:cNvSpPr>
          <p:nvPr>
            <p:ph type="body" idx="1"/>
          </p:nvPr>
        </p:nvSpPr>
        <p:spPr/>
        <p:txBody>
          <a:bodyPr/>
          <a:lstStyle/>
          <a:p>
            <a:r>
              <a:rPr lang="en-US" dirty="0">
                <a:latin typeface="Arial" panose="020B0604020202020204" pitchFamily="34" charset="0"/>
                <a:cs typeface="Arial" panose="020B0604020202020204" pitchFamily="34" charset="0"/>
              </a:rPr>
              <a:t>Cyclical (Value)</a:t>
            </a:r>
          </a:p>
        </p:txBody>
      </p:sp>
      <p:sp>
        <p:nvSpPr>
          <p:cNvPr id="3" name="Content Placeholder 2">
            <a:extLst>
              <a:ext uri="{FF2B5EF4-FFF2-40B4-BE49-F238E27FC236}">
                <a16:creationId xmlns:a16="http://schemas.microsoft.com/office/drawing/2014/main" id="{1B7830AA-7A45-4392-897E-B81CB697C1C9}"/>
              </a:ext>
            </a:extLst>
          </p:cNvPr>
          <p:cNvSpPr>
            <a:spLocks noGrp="1"/>
          </p:cNvSpPr>
          <p:nvPr>
            <p:ph sz="half" idx="2"/>
          </p:nvPr>
        </p:nvSpPr>
        <p:spPr/>
        <p:txBody>
          <a:bodyPr>
            <a:normAutofit lnSpcReduction="10000"/>
          </a:bodyPr>
          <a:lstStyle/>
          <a:p>
            <a:pPr>
              <a:buFont typeface="Wingdings" panose="05000000000000000000" pitchFamily="2" charset="2"/>
              <a:buChar char="Ø"/>
            </a:pPr>
            <a:r>
              <a:rPr lang="en-US" dirty="0"/>
              <a:t> A cyclical stock is a stock that has a strong correlation with the movement of the general economy; it will appreciate quickly when economic growth is strong and fall rapidly when growth is slowing.</a:t>
            </a:r>
          </a:p>
          <a:p>
            <a:pPr>
              <a:buFont typeface="Wingdings" panose="05000000000000000000" pitchFamily="2" charset="2"/>
              <a:buChar char="Ø"/>
            </a:pPr>
            <a:r>
              <a:rPr lang="en-US" dirty="0"/>
              <a:t> Automobile stocks are a good example of a cyclical stock; as economic growth slows, consumers have less disposable income to spend on new cars.</a:t>
            </a:r>
          </a:p>
        </p:txBody>
      </p:sp>
      <p:sp>
        <p:nvSpPr>
          <p:cNvPr id="5" name="Text Placeholder 4">
            <a:extLst>
              <a:ext uri="{FF2B5EF4-FFF2-40B4-BE49-F238E27FC236}">
                <a16:creationId xmlns:a16="http://schemas.microsoft.com/office/drawing/2014/main" id="{29582B06-A644-444D-A5ED-038A0208B070}"/>
              </a:ext>
            </a:extLst>
          </p:cNvPr>
          <p:cNvSpPr>
            <a:spLocks noGrp="1"/>
          </p:cNvSpPr>
          <p:nvPr>
            <p:ph type="body" sz="quarter" idx="3"/>
          </p:nvPr>
        </p:nvSpPr>
        <p:spPr/>
        <p:txBody>
          <a:bodyPr/>
          <a:lstStyle/>
          <a:p>
            <a:r>
              <a:rPr lang="en-US" dirty="0">
                <a:latin typeface="Arial" panose="020B0604020202020204" pitchFamily="34" charset="0"/>
                <a:cs typeface="Arial" panose="020B0604020202020204" pitchFamily="34" charset="0"/>
              </a:rPr>
              <a:t>Non-Cyclical (Growth)</a:t>
            </a:r>
          </a:p>
        </p:txBody>
      </p:sp>
      <p:sp>
        <p:nvSpPr>
          <p:cNvPr id="7" name="Content Placeholder 6">
            <a:extLst>
              <a:ext uri="{FF2B5EF4-FFF2-40B4-BE49-F238E27FC236}">
                <a16:creationId xmlns:a16="http://schemas.microsoft.com/office/drawing/2014/main" id="{3B314DFF-0EB9-427B-AF60-A04EE8EF663C}"/>
              </a:ext>
            </a:extLst>
          </p:cNvPr>
          <p:cNvSpPr>
            <a:spLocks noGrp="1"/>
          </p:cNvSpPr>
          <p:nvPr>
            <p:ph sz="quarter" idx="4"/>
          </p:nvPr>
        </p:nvSpPr>
        <p:spPr/>
        <p:txBody>
          <a:bodyPr>
            <a:normAutofit lnSpcReduction="10000"/>
          </a:bodyPr>
          <a:lstStyle/>
          <a:p>
            <a:pPr>
              <a:buFont typeface="Wingdings" panose="05000000000000000000" pitchFamily="2" charset="2"/>
              <a:buChar char="Ø"/>
            </a:pPr>
            <a:r>
              <a:rPr lang="en-US" dirty="0"/>
              <a:t> Non-cyclical securities are also called defensive stocks. They are stocks of companies that provide essential goods or services that we demand regardless of the business cycle. </a:t>
            </a:r>
          </a:p>
          <a:p>
            <a:pPr>
              <a:buFont typeface="Wingdings" panose="05000000000000000000" pitchFamily="2" charset="2"/>
              <a:buChar char="Ø"/>
            </a:pPr>
            <a:r>
              <a:rPr lang="en-US" dirty="0"/>
              <a:t> Typically experience profit regardless of economic conditions. </a:t>
            </a:r>
          </a:p>
          <a:p>
            <a:pPr>
              <a:buFont typeface="Wingdings" panose="05000000000000000000" pitchFamily="2" charset="2"/>
              <a:buChar char="Ø"/>
            </a:pPr>
            <a:endParaRPr lang="en-US" dirty="0"/>
          </a:p>
        </p:txBody>
      </p:sp>
      <p:pic>
        <p:nvPicPr>
          <p:cNvPr id="6" name="Picture 5">
            <a:extLst>
              <a:ext uri="{FF2B5EF4-FFF2-40B4-BE49-F238E27FC236}">
                <a16:creationId xmlns:a16="http://schemas.microsoft.com/office/drawing/2014/main" id="{985CFFE2-1102-43C7-AC39-2E7B62A45E49}"/>
              </a:ext>
            </a:extLst>
          </p:cNvPr>
          <p:cNvPicPr>
            <a:picLocks noChangeAspect="1"/>
          </p:cNvPicPr>
          <p:nvPr/>
        </p:nvPicPr>
        <p:blipFill>
          <a:blip r:embed="rId3"/>
          <a:stretch>
            <a:fillRect/>
          </a:stretch>
        </p:blipFill>
        <p:spPr>
          <a:xfrm>
            <a:off x="9397271" y="1068545"/>
            <a:ext cx="1355420" cy="528670"/>
          </a:xfrm>
          <a:prstGeom prst="rect">
            <a:avLst/>
          </a:prstGeom>
        </p:spPr>
      </p:pic>
      <p:pic>
        <p:nvPicPr>
          <p:cNvPr id="8" name="Picture 7" descr="A picture containing object&#10;&#10;Description automatically generated">
            <a:extLst>
              <a:ext uri="{FF2B5EF4-FFF2-40B4-BE49-F238E27FC236}">
                <a16:creationId xmlns:a16="http://schemas.microsoft.com/office/drawing/2014/main" id="{3B3F0A16-8BE5-4ACC-AC9F-E7BF3197AB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444625" y="517721"/>
            <a:ext cx="1441169" cy="386233"/>
          </a:xfrm>
          <a:prstGeom prst="rect">
            <a:avLst/>
          </a:prstGeom>
        </p:spPr>
      </p:pic>
      <p:pic>
        <p:nvPicPr>
          <p:cNvPr id="9" name="Picture 8">
            <a:extLst>
              <a:ext uri="{FF2B5EF4-FFF2-40B4-BE49-F238E27FC236}">
                <a16:creationId xmlns:a16="http://schemas.microsoft.com/office/drawing/2014/main" id="{9AEAAE7F-2AB2-4A0F-89BE-5B69CF6E5B40}"/>
              </a:ext>
            </a:extLst>
          </p:cNvPr>
          <p:cNvPicPr>
            <a:picLocks noChangeAspect="1"/>
          </p:cNvPicPr>
          <p:nvPr/>
        </p:nvPicPr>
        <p:blipFill>
          <a:blip r:embed="rId6"/>
          <a:stretch>
            <a:fillRect/>
          </a:stretch>
        </p:blipFill>
        <p:spPr>
          <a:xfrm>
            <a:off x="7416260" y="961961"/>
            <a:ext cx="1419552" cy="736282"/>
          </a:xfrm>
          <a:prstGeom prst="rect">
            <a:avLst/>
          </a:prstGeom>
        </p:spPr>
      </p:pic>
    </p:spTree>
    <p:extLst>
      <p:ext uri="{BB962C8B-B14F-4D97-AF65-F5344CB8AC3E}">
        <p14:creationId xmlns:p14="http://schemas.microsoft.com/office/powerpoint/2010/main" val="1273697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DE35F-B529-438A-848B-CEFFC42B7BE1}"/>
              </a:ext>
            </a:extLst>
          </p:cNvPr>
          <p:cNvSpPr>
            <a:spLocks noGrp="1"/>
          </p:cNvSpPr>
          <p:nvPr>
            <p:ph type="title"/>
          </p:nvPr>
        </p:nvSpPr>
        <p:spPr>
          <a:xfrm>
            <a:off x="1097280" y="286603"/>
            <a:ext cx="10058400" cy="1450757"/>
          </a:xfrm>
        </p:spPr>
        <p:txBody>
          <a:bodyPr>
            <a:normAutofit/>
          </a:bodyPr>
          <a:lstStyle/>
          <a:p>
            <a:r>
              <a:rPr lang="en-US" dirty="0"/>
              <a:t>Valuation Methods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D9A1B03F-F815-41EC-8391-BEE324A7BBCB}"/>
              </a:ext>
            </a:extLst>
          </p:cNvPr>
          <p:cNvGraphicFramePr>
            <a:graphicFrameLocks noGrp="1"/>
          </p:cNvGraphicFramePr>
          <p:nvPr>
            <p:ph idx="1"/>
            <p:extLst>
              <p:ext uri="{D42A27DB-BD31-4B8C-83A1-F6EECF244321}">
                <p14:modId xmlns:p14="http://schemas.microsoft.com/office/powerpoint/2010/main" val="56317676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84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B2C7D1-FADC-48EB-9DF9-AE589EA0782F}"/>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t>Price Analysis</a:t>
            </a:r>
          </a:p>
        </p:txBody>
      </p:sp>
      <p:pic>
        <p:nvPicPr>
          <p:cNvPr id="11" name="Picture 10">
            <a:extLst>
              <a:ext uri="{FF2B5EF4-FFF2-40B4-BE49-F238E27FC236}">
                <a16:creationId xmlns:a16="http://schemas.microsoft.com/office/drawing/2014/main" id="{59A28BFC-FA98-4A1B-9E4D-AC62394B89A0}"/>
              </a:ext>
            </a:extLst>
          </p:cNvPr>
          <p:cNvPicPr>
            <a:picLocks noChangeAspect="1"/>
          </p:cNvPicPr>
          <p:nvPr/>
        </p:nvPicPr>
        <p:blipFill rotWithShape="1">
          <a:blip r:embed="rId3"/>
          <a:srcRect l="32319" r="2016"/>
          <a:stretch/>
        </p:blipFill>
        <p:spPr>
          <a:xfrm>
            <a:off x="390359" y="973355"/>
            <a:ext cx="5733327" cy="4911289"/>
          </a:xfrm>
          <a:prstGeom prst="rect">
            <a:avLst/>
          </a:prstGeom>
        </p:spPr>
      </p:pic>
      <p:cxnSp>
        <p:nvCxnSpPr>
          <p:cNvPr id="38" name="Straight Connector 32">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5EF3AF1-E3DA-4024-AC49-6E2261BB88A3}"/>
              </a:ext>
            </a:extLst>
          </p:cNvPr>
          <p:cNvSpPr/>
          <p:nvPr/>
        </p:nvSpPr>
        <p:spPr>
          <a:xfrm>
            <a:off x="6411684" y="2407436"/>
            <a:ext cx="5127172" cy="3461658"/>
          </a:xfrm>
          <a:prstGeom prst="rect">
            <a:avLst/>
          </a:prstGeom>
        </p:spPr>
        <p:txBody>
          <a:bodyPr vert="horz" lIns="0" tIns="45720" rIns="0" bIns="45720" rtlCol="0">
            <a:noAutofit/>
          </a:bodyPr>
          <a:lstStyle/>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Annualized Return</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Beta</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Exponential Moving Average (EMA)</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Moving Average (MA)</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Moving Average Deviation</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Relative Strength Index</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MACD</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Momentum</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Sharpe Ratio</a:t>
            </a:r>
          </a:p>
          <a:p>
            <a:pPr marL="342900" indent="-342900">
              <a:lnSpc>
                <a:spcPct val="90000"/>
              </a:lnSpc>
              <a:spcAft>
                <a:spcPts val="600"/>
              </a:spcAft>
              <a:buFont typeface="Arial" panose="020B0604020202020204" pitchFamily="34" charset="0"/>
              <a:buChar char="•"/>
            </a:pPr>
            <a:r>
              <a:rPr lang="en-US" sz="2000" dirty="0">
                <a:solidFill>
                  <a:schemeClr val="tx1">
                    <a:lumMod val="75000"/>
                    <a:lumOff val="25000"/>
                  </a:schemeClr>
                </a:solidFill>
              </a:rPr>
              <a:t>Volume</a:t>
            </a:r>
          </a:p>
        </p:txBody>
      </p:sp>
      <p:sp>
        <p:nvSpPr>
          <p:cNvPr id="39" name="Rectangle 34">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065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ae708e529d_5_12"/>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8" name="Google Shape;248;gae708e529d_5_12"/>
          <p:cNvCxnSpPr/>
          <p:nvPr/>
        </p:nvCxnSpPr>
        <p:spPr>
          <a:xfrm>
            <a:off x="1207658" y="4474741"/>
            <a:ext cx="9875400" cy="0"/>
          </a:xfrm>
          <a:prstGeom prst="straightConnector1">
            <a:avLst/>
          </a:prstGeom>
          <a:noFill/>
          <a:ln w="12700" cap="flat" cmpd="sng">
            <a:solidFill>
              <a:srgbClr val="3F3F3F"/>
            </a:solidFill>
            <a:prstDash val="solid"/>
            <a:round/>
            <a:headEnd type="none" w="sm" len="sm"/>
            <a:tailEnd type="none" w="sm" len="sm"/>
          </a:ln>
        </p:spPr>
      </p:cxnSp>
      <p:sp>
        <p:nvSpPr>
          <p:cNvPr id="249" name="Google Shape;249;gae708e529d_5_12"/>
          <p:cNvSpPr/>
          <p:nvPr/>
        </p:nvSpPr>
        <p:spPr>
          <a:xfrm>
            <a:off x="3274" y="0"/>
            <a:ext cx="12188700" cy="685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a:solidFill>
                  <a:schemeClr val="lt1"/>
                </a:solidFill>
                <a:latin typeface="Libre Franklin"/>
                <a:ea typeface="Libre Franklin"/>
                <a:cs typeface="Libre Franklin"/>
                <a:sym typeface="Libre Franklin"/>
              </a:rPr>
              <a:t>his program uses an artificial recurrent neural network called Long Short Term Memory (LSTM) using the past 60 days stock price of (Apple Inc)</a:t>
            </a:r>
            <a:endParaRPr sz="1800" b="0" i="0" u="none" strike="noStrike" cap="none">
              <a:solidFill>
                <a:schemeClr val="lt1"/>
              </a:solidFill>
              <a:latin typeface="Libre Franklin"/>
              <a:ea typeface="Libre Franklin"/>
              <a:cs typeface="Libre Franklin"/>
              <a:sym typeface="Libre Franklin"/>
            </a:endParaRPr>
          </a:p>
        </p:txBody>
      </p:sp>
      <p:sp>
        <p:nvSpPr>
          <p:cNvPr id="250" name="Google Shape;250;gae708e529d_5_12"/>
          <p:cNvSpPr/>
          <p:nvPr/>
        </p:nvSpPr>
        <p:spPr>
          <a:xfrm>
            <a:off x="186275" y="218775"/>
            <a:ext cx="3636000" cy="6468900"/>
          </a:xfrm>
          <a:prstGeom prst="rect">
            <a:avLst/>
          </a:prstGeom>
          <a:solidFill>
            <a:schemeClr val="dk1">
              <a:alpha val="8431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51" name="Google Shape;251;gae708e529d_5_12"/>
          <p:cNvSpPr txBox="1">
            <a:spLocks noGrp="1"/>
          </p:cNvSpPr>
          <p:nvPr>
            <p:ph type="title"/>
          </p:nvPr>
        </p:nvSpPr>
        <p:spPr>
          <a:xfrm>
            <a:off x="320877" y="-1191766"/>
            <a:ext cx="3214200" cy="2901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Bookman Old Style"/>
              <a:buNone/>
            </a:pPr>
            <a:r>
              <a:rPr lang="en-US" sz="4400" b="1" dirty="0">
                <a:solidFill>
                  <a:schemeClr val="lt1"/>
                </a:solidFill>
                <a:latin typeface="Franklin Gothic Book" panose="020B0503020102020204" pitchFamily="34" charset="0"/>
                <a:cs typeface="Arial" panose="020B0604020202020204" pitchFamily="34" charset="0"/>
              </a:rPr>
              <a:t>Price Forecast</a:t>
            </a:r>
            <a:endParaRPr b="1" dirty="0">
              <a:latin typeface="Franklin Gothic Book" panose="020B0503020102020204" pitchFamily="34" charset="0"/>
              <a:cs typeface="Arial" panose="020B0604020202020204" pitchFamily="34" charset="0"/>
            </a:endParaRPr>
          </a:p>
        </p:txBody>
      </p:sp>
      <p:cxnSp>
        <p:nvCxnSpPr>
          <p:cNvPr id="252" name="Google Shape;252;gae708e529d_5_12"/>
          <p:cNvCxnSpPr/>
          <p:nvPr/>
        </p:nvCxnSpPr>
        <p:spPr>
          <a:xfrm>
            <a:off x="373550" y="1765319"/>
            <a:ext cx="3108900" cy="0"/>
          </a:xfrm>
          <a:prstGeom prst="straightConnector1">
            <a:avLst/>
          </a:prstGeom>
          <a:noFill/>
          <a:ln w="19050" cap="flat" cmpd="sng">
            <a:solidFill>
              <a:schemeClr val="accent1"/>
            </a:solidFill>
            <a:prstDash val="solid"/>
            <a:round/>
            <a:headEnd type="none" w="sm" len="sm"/>
            <a:tailEnd type="none" w="sm" len="sm"/>
          </a:ln>
        </p:spPr>
      </p:cxnSp>
      <p:sp>
        <p:nvSpPr>
          <p:cNvPr id="253" name="Google Shape;253;gae708e529d_5_12"/>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sp>
        <p:nvSpPr>
          <p:cNvPr id="254" name="Google Shape;254;gae708e529d_5_12"/>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Franklin"/>
              <a:ea typeface="Libre Franklin"/>
              <a:cs typeface="Libre Franklin"/>
              <a:sym typeface="Libre Franklin"/>
            </a:endParaRPr>
          </a:p>
        </p:txBody>
      </p:sp>
      <p:sp>
        <p:nvSpPr>
          <p:cNvPr id="255" name="Google Shape;255;gae708e529d_5_12"/>
          <p:cNvSpPr txBox="1"/>
          <p:nvPr/>
        </p:nvSpPr>
        <p:spPr>
          <a:xfrm>
            <a:off x="320900" y="1820825"/>
            <a:ext cx="3214200" cy="434577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b="1" dirty="0">
                <a:solidFill>
                  <a:srgbClr val="FFFFFF"/>
                </a:solidFill>
                <a:latin typeface="Arial" panose="020B0604020202020204" pitchFamily="34" charset="0"/>
                <a:ea typeface="Calibri"/>
                <a:cs typeface="Arial" panose="020B0604020202020204" pitchFamily="34" charset="0"/>
                <a:sym typeface="Calibri"/>
              </a:rPr>
              <a:t>Tools:</a:t>
            </a:r>
            <a:endParaRPr sz="1600" b="1"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600" dirty="0">
                <a:solidFill>
                  <a:srgbClr val="FFFFFF"/>
                </a:solidFill>
                <a:latin typeface="Arial" panose="020B0604020202020204" pitchFamily="34" charset="0"/>
                <a:ea typeface="Calibri"/>
                <a:cs typeface="Arial" panose="020B0604020202020204" pitchFamily="34" charset="0"/>
                <a:sym typeface="Calibri"/>
              </a:rPr>
              <a:t>Monte Carlo Simulation</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600" dirty="0">
                <a:solidFill>
                  <a:srgbClr val="FFFFFF"/>
                </a:solidFill>
                <a:latin typeface="Arial" panose="020B0604020202020204" pitchFamily="34" charset="0"/>
                <a:ea typeface="Calibri"/>
                <a:cs typeface="Arial" panose="020B0604020202020204" pitchFamily="34" charset="0"/>
                <a:sym typeface="Calibri"/>
              </a:rPr>
              <a:t>ARMA Model</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600" dirty="0">
                <a:solidFill>
                  <a:srgbClr val="FFFFFF"/>
                </a:solidFill>
                <a:latin typeface="Arial" panose="020B0604020202020204" pitchFamily="34" charset="0"/>
                <a:ea typeface="Calibri"/>
                <a:cs typeface="Arial" panose="020B0604020202020204" pitchFamily="34" charset="0"/>
                <a:sym typeface="Calibri"/>
              </a:rPr>
              <a:t>ARIMA Model</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600" dirty="0" err="1">
                <a:solidFill>
                  <a:srgbClr val="FFFFFF"/>
                </a:solidFill>
                <a:latin typeface="Arial" panose="020B0604020202020204" pitchFamily="34" charset="0"/>
                <a:ea typeface="Calibri"/>
                <a:cs typeface="Arial" panose="020B0604020202020204" pitchFamily="34" charset="0"/>
                <a:sym typeface="Calibri"/>
              </a:rPr>
              <a:t>Garch</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lnSpc>
                <a:spcPct val="115000"/>
              </a:lnSpc>
              <a:spcBef>
                <a:spcPts val="0"/>
              </a:spcBef>
              <a:spcAft>
                <a:spcPts val="0"/>
              </a:spcAft>
              <a:buClr>
                <a:srgbClr val="FFFFFF"/>
              </a:buClr>
              <a:buSzPts val="1800"/>
              <a:buFont typeface="Calibri"/>
              <a:buChar char="●"/>
            </a:pPr>
            <a:r>
              <a:rPr lang="en-US" sz="1600" dirty="0">
                <a:solidFill>
                  <a:srgbClr val="FFFFFF"/>
                </a:solidFill>
                <a:latin typeface="Arial" panose="020B0604020202020204" pitchFamily="34" charset="0"/>
                <a:ea typeface="Calibri"/>
                <a:cs typeface="Arial" panose="020B0604020202020204" pitchFamily="34" charset="0"/>
                <a:sym typeface="Calibri"/>
              </a:rPr>
              <a:t>Linear Regression Method</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spcBef>
                <a:spcPts val="0"/>
              </a:spcBef>
              <a:spcAft>
                <a:spcPts val="0"/>
              </a:spcAft>
              <a:buClr>
                <a:srgbClr val="FFFFFF"/>
              </a:buClr>
              <a:buSzPts val="1800"/>
              <a:buChar char="●"/>
            </a:pPr>
            <a:r>
              <a:rPr lang="en-US" sz="1600" dirty="0">
                <a:solidFill>
                  <a:srgbClr val="FFFFFF"/>
                </a:solidFill>
                <a:latin typeface="Arial" panose="020B0604020202020204" pitchFamily="34" charset="0"/>
                <a:ea typeface="Calibri"/>
                <a:cs typeface="Arial" panose="020B0604020202020204" pitchFamily="34" charset="0"/>
                <a:sym typeface="Calibri"/>
              </a:rPr>
              <a:t>Machine Learning</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spcBef>
                <a:spcPts val="0"/>
              </a:spcBef>
              <a:spcAft>
                <a:spcPts val="0"/>
              </a:spcAft>
              <a:buClr>
                <a:srgbClr val="FFFFFF"/>
              </a:buClr>
              <a:buSzPts val="1800"/>
              <a:buChar char="●"/>
            </a:pPr>
            <a:r>
              <a:rPr lang="en-US" sz="1600" dirty="0">
                <a:solidFill>
                  <a:srgbClr val="FFFFFF"/>
                </a:solidFill>
                <a:latin typeface="Arial" panose="020B0604020202020204" pitchFamily="34" charset="0"/>
                <a:ea typeface="Calibri"/>
                <a:cs typeface="Arial" panose="020B0604020202020204" pitchFamily="34" charset="0"/>
                <a:sym typeface="Calibri"/>
              </a:rPr>
              <a:t>Long Short Term Memory </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0" algn="l" rtl="0">
              <a:spcBef>
                <a:spcPts val="0"/>
              </a:spcBef>
              <a:spcAft>
                <a:spcPts val="0"/>
              </a:spcAft>
              <a:buNone/>
            </a:pPr>
            <a:r>
              <a:rPr lang="en-US" sz="1600" dirty="0">
                <a:solidFill>
                  <a:srgbClr val="FFFFFF"/>
                </a:solidFill>
                <a:latin typeface="Arial" panose="020B0604020202020204" pitchFamily="34" charset="0"/>
                <a:ea typeface="Calibri"/>
                <a:cs typeface="Arial" panose="020B0604020202020204" pitchFamily="34" charset="0"/>
                <a:sym typeface="Calibri"/>
              </a:rPr>
              <a:t>(LSTM)</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endParaRPr sz="1600" b="1" dirty="0">
              <a:solidFill>
                <a:srgbClr val="FFFFFF"/>
              </a:solidFill>
              <a:latin typeface="Arial" panose="020B0604020202020204" pitchFamily="34" charset="0"/>
              <a:ea typeface="Calibri"/>
              <a:cs typeface="Arial" panose="020B0604020202020204" pitchFamily="34" charset="0"/>
              <a:sym typeface="Calibri"/>
            </a:endParaRPr>
          </a:p>
          <a:p>
            <a:pPr marL="0" lvl="0" indent="0" algn="l" rtl="0">
              <a:spcBef>
                <a:spcPts val="0"/>
              </a:spcBef>
              <a:spcAft>
                <a:spcPts val="0"/>
              </a:spcAft>
              <a:buNone/>
            </a:pPr>
            <a:r>
              <a:rPr lang="en-US" sz="1600" b="1" dirty="0">
                <a:solidFill>
                  <a:srgbClr val="FFFFFF"/>
                </a:solidFill>
                <a:latin typeface="Arial" panose="020B0604020202020204" pitchFamily="34" charset="0"/>
                <a:ea typeface="Calibri"/>
                <a:cs typeface="Arial" panose="020B0604020202020204" pitchFamily="34" charset="0"/>
                <a:sym typeface="Calibri"/>
              </a:rPr>
              <a:t>Believe in your Models:</a:t>
            </a:r>
            <a:endParaRPr sz="1600" b="1"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spcBef>
                <a:spcPts val="0"/>
              </a:spcBef>
              <a:spcAft>
                <a:spcPts val="0"/>
              </a:spcAft>
              <a:buClr>
                <a:srgbClr val="FFFFFF"/>
              </a:buClr>
              <a:buSzPts val="1800"/>
              <a:buFont typeface="Calibri"/>
              <a:buChar char="●"/>
            </a:pPr>
            <a:r>
              <a:rPr lang="en-US" sz="1600" dirty="0" err="1">
                <a:solidFill>
                  <a:srgbClr val="FFFFFF"/>
                </a:solidFill>
                <a:latin typeface="Arial" panose="020B0604020202020204" pitchFamily="34" charset="0"/>
                <a:ea typeface="Calibri"/>
                <a:cs typeface="Arial" panose="020B0604020202020204" pitchFamily="34" charset="0"/>
                <a:sym typeface="Calibri"/>
              </a:rPr>
              <a:t>Stationarized</a:t>
            </a:r>
            <a:r>
              <a:rPr lang="en-US" sz="1600" dirty="0">
                <a:solidFill>
                  <a:srgbClr val="FFFFFF"/>
                </a:solidFill>
                <a:latin typeface="Arial" panose="020B0604020202020204" pitchFamily="34" charset="0"/>
                <a:ea typeface="Calibri"/>
                <a:cs typeface="Arial" panose="020B0604020202020204" pitchFamily="34" charset="0"/>
                <a:sym typeface="Calibri"/>
              </a:rPr>
              <a:t> your Data</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spcBef>
                <a:spcPts val="0"/>
              </a:spcBef>
              <a:spcAft>
                <a:spcPts val="0"/>
              </a:spcAft>
              <a:buClr>
                <a:srgbClr val="FFFFFF"/>
              </a:buClr>
              <a:buSzPts val="1800"/>
              <a:buFont typeface="Calibri"/>
              <a:buChar char="●"/>
            </a:pPr>
            <a:r>
              <a:rPr lang="en-US" sz="1600" dirty="0">
                <a:solidFill>
                  <a:srgbClr val="FFFFFF"/>
                </a:solidFill>
                <a:latin typeface="Arial" panose="020B0604020202020204" pitchFamily="34" charset="0"/>
                <a:ea typeface="Calibri"/>
                <a:cs typeface="Arial" panose="020B0604020202020204" pitchFamily="34" charset="0"/>
                <a:sym typeface="Calibri"/>
              </a:rPr>
              <a:t>Check your Model Summary for Alpha &gt; 0.05</a:t>
            </a:r>
            <a:endParaRPr sz="1600" dirty="0">
              <a:solidFill>
                <a:srgbClr val="FFFFFF"/>
              </a:solidFill>
              <a:latin typeface="Arial" panose="020B0604020202020204" pitchFamily="34" charset="0"/>
              <a:ea typeface="Calibri"/>
              <a:cs typeface="Arial" panose="020B0604020202020204" pitchFamily="34" charset="0"/>
              <a:sym typeface="Calibri"/>
            </a:endParaRPr>
          </a:p>
          <a:p>
            <a:pPr marL="457200" lvl="0" indent="-342900" algn="l" rtl="0">
              <a:spcBef>
                <a:spcPts val="0"/>
              </a:spcBef>
              <a:spcAft>
                <a:spcPts val="0"/>
              </a:spcAft>
              <a:buClr>
                <a:srgbClr val="FFFFFF"/>
              </a:buClr>
              <a:buSzPts val="1800"/>
              <a:buFont typeface="Calibri"/>
              <a:buChar char="●"/>
            </a:pPr>
            <a:r>
              <a:rPr lang="en-US" sz="1600" dirty="0">
                <a:solidFill>
                  <a:srgbClr val="FFFFFF"/>
                </a:solidFill>
                <a:latin typeface="Arial" panose="020B0604020202020204" pitchFamily="34" charset="0"/>
                <a:ea typeface="Calibri"/>
                <a:cs typeface="Arial" panose="020B0604020202020204" pitchFamily="34" charset="0"/>
                <a:sym typeface="Calibri"/>
              </a:rPr>
              <a:t>Add Sentiment Analysis as a Cherry on Top</a:t>
            </a:r>
            <a:endParaRPr sz="1600" dirty="0">
              <a:solidFill>
                <a:srgbClr val="FFFFFF"/>
              </a:solidFill>
              <a:latin typeface="Arial" panose="020B0604020202020204" pitchFamily="34" charset="0"/>
              <a:ea typeface="Calibri"/>
              <a:cs typeface="Arial" panose="020B0604020202020204" pitchFamily="34" charset="0"/>
              <a:sym typeface="Calibri"/>
            </a:endParaRPr>
          </a:p>
        </p:txBody>
      </p:sp>
      <p:pic>
        <p:nvPicPr>
          <p:cNvPr id="256" name="Google Shape;256;gae708e529d_5_12"/>
          <p:cNvPicPr preferRelativeResize="0"/>
          <p:nvPr/>
        </p:nvPicPr>
        <p:blipFill>
          <a:blip r:embed="rId3">
            <a:alphaModFix/>
          </a:blip>
          <a:stretch>
            <a:fillRect/>
          </a:stretch>
        </p:blipFill>
        <p:spPr>
          <a:xfrm>
            <a:off x="3822275" y="2688195"/>
            <a:ext cx="8369724" cy="2165954"/>
          </a:xfrm>
          <a:prstGeom prst="rect">
            <a:avLst/>
          </a:prstGeom>
          <a:noFill/>
          <a:ln>
            <a:noFill/>
          </a:ln>
        </p:spPr>
      </p:pic>
      <p:pic>
        <p:nvPicPr>
          <p:cNvPr id="257" name="Google Shape;257;gae708e529d_5_12"/>
          <p:cNvPicPr preferRelativeResize="0"/>
          <p:nvPr/>
        </p:nvPicPr>
        <p:blipFill>
          <a:blip r:embed="rId4">
            <a:alphaModFix/>
          </a:blip>
          <a:stretch>
            <a:fillRect/>
          </a:stretch>
        </p:blipFill>
        <p:spPr>
          <a:xfrm>
            <a:off x="3837192" y="21083"/>
            <a:ext cx="8369676" cy="2398216"/>
          </a:xfrm>
          <a:prstGeom prst="rect">
            <a:avLst/>
          </a:prstGeom>
          <a:noFill/>
          <a:ln>
            <a:noFill/>
          </a:ln>
        </p:spPr>
      </p:pic>
      <p:sp>
        <p:nvSpPr>
          <p:cNvPr id="258" name="Google Shape;258;gae708e529d_5_12"/>
          <p:cNvSpPr txBox="1"/>
          <p:nvPr/>
        </p:nvSpPr>
        <p:spPr>
          <a:xfrm>
            <a:off x="6905375" y="2372975"/>
            <a:ext cx="2534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Libre Franklin"/>
                <a:ea typeface="Libre Franklin"/>
                <a:cs typeface="Libre Franklin"/>
                <a:sym typeface="Libre Franklin"/>
              </a:rPr>
              <a:t>Linear Regression Model</a:t>
            </a:r>
            <a:endParaRPr sz="1500">
              <a:latin typeface="Libre Franklin"/>
              <a:ea typeface="Libre Franklin"/>
              <a:cs typeface="Libre Franklin"/>
              <a:sym typeface="Libre Franklin"/>
            </a:endParaRPr>
          </a:p>
        </p:txBody>
      </p:sp>
      <p:pic>
        <p:nvPicPr>
          <p:cNvPr id="259" name="Google Shape;259;gae708e529d_5_12"/>
          <p:cNvPicPr preferRelativeResize="0"/>
          <p:nvPr/>
        </p:nvPicPr>
        <p:blipFill>
          <a:blip r:embed="rId5">
            <a:alphaModFix/>
          </a:blip>
          <a:stretch>
            <a:fillRect/>
          </a:stretch>
        </p:blipFill>
        <p:spPr>
          <a:xfrm>
            <a:off x="3822275" y="4620132"/>
            <a:ext cx="8369724" cy="216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gae708e529d_5_34"/>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6" name="Google Shape;266;gae708e529d_5_34"/>
          <p:cNvCxnSpPr/>
          <p:nvPr/>
        </p:nvCxnSpPr>
        <p:spPr>
          <a:xfrm>
            <a:off x="1207658" y="4474741"/>
            <a:ext cx="9875400" cy="0"/>
          </a:xfrm>
          <a:prstGeom prst="straightConnector1">
            <a:avLst/>
          </a:prstGeom>
          <a:noFill/>
          <a:ln w="12700" cap="flat" cmpd="sng">
            <a:solidFill>
              <a:srgbClr val="3F3F3F"/>
            </a:solidFill>
            <a:prstDash val="solid"/>
            <a:round/>
            <a:headEnd type="none" w="sm" len="sm"/>
            <a:tailEnd type="none" w="sm" len="sm"/>
          </a:ln>
        </p:spPr>
      </p:cxnSp>
      <p:sp>
        <p:nvSpPr>
          <p:cNvPr id="267" name="Google Shape;267;gae708e529d_5_34"/>
          <p:cNvSpPr/>
          <p:nvPr/>
        </p:nvSpPr>
        <p:spPr>
          <a:xfrm>
            <a:off x="3174" y="-450"/>
            <a:ext cx="12188700" cy="685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268" name="Google Shape;268;gae708e529d_5_34"/>
          <p:cNvSpPr/>
          <p:nvPr/>
        </p:nvSpPr>
        <p:spPr>
          <a:xfrm>
            <a:off x="186275" y="438250"/>
            <a:ext cx="3636000" cy="6099900"/>
          </a:xfrm>
          <a:prstGeom prst="rect">
            <a:avLst/>
          </a:prstGeom>
          <a:solidFill>
            <a:schemeClr val="dk1">
              <a:alpha val="8431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269" name="Google Shape;269;gae708e529d_5_34"/>
          <p:cNvSpPr txBox="1">
            <a:spLocks noGrp="1"/>
          </p:cNvSpPr>
          <p:nvPr>
            <p:ph type="title"/>
          </p:nvPr>
        </p:nvSpPr>
        <p:spPr>
          <a:xfrm>
            <a:off x="320877" y="-1115566"/>
            <a:ext cx="3214200" cy="2901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Bookman Old Style"/>
              <a:buNone/>
            </a:pPr>
            <a:r>
              <a:rPr lang="en-US" sz="4400" b="1" dirty="0">
                <a:solidFill>
                  <a:schemeClr val="lt1"/>
                </a:solidFill>
                <a:latin typeface="Franklin Gothic Book" panose="020B0503020102020204" pitchFamily="34" charset="0"/>
                <a:cs typeface="Arial" panose="020B0604020202020204" pitchFamily="34" charset="0"/>
              </a:rPr>
              <a:t>Price Forecast</a:t>
            </a:r>
            <a:endParaRPr b="1" dirty="0">
              <a:latin typeface="Franklin Gothic Book" panose="020B0503020102020204" pitchFamily="34" charset="0"/>
              <a:cs typeface="Arial" panose="020B0604020202020204" pitchFamily="34" charset="0"/>
            </a:endParaRPr>
          </a:p>
        </p:txBody>
      </p:sp>
      <p:cxnSp>
        <p:nvCxnSpPr>
          <p:cNvPr id="270" name="Google Shape;270;gae708e529d_5_34"/>
          <p:cNvCxnSpPr/>
          <p:nvPr/>
        </p:nvCxnSpPr>
        <p:spPr>
          <a:xfrm>
            <a:off x="373550" y="1841519"/>
            <a:ext cx="3108900" cy="0"/>
          </a:xfrm>
          <a:prstGeom prst="straightConnector1">
            <a:avLst/>
          </a:prstGeom>
          <a:noFill/>
          <a:ln w="19050" cap="flat" cmpd="sng">
            <a:solidFill>
              <a:schemeClr val="accent1"/>
            </a:solidFill>
            <a:prstDash val="solid"/>
            <a:round/>
            <a:headEnd type="none" w="sm" len="sm"/>
            <a:tailEnd type="none" w="sm" len="sm"/>
          </a:ln>
        </p:spPr>
      </p:cxnSp>
      <p:sp>
        <p:nvSpPr>
          <p:cNvPr id="271" name="Google Shape;271;gae708e529d_5_34"/>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272" name="Google Shape;272;gae708e529d_5_34"/>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273" name="Google Shape;273;gae708e529d_5_34"/>
          <p:cNvSpPr txBox="1"/>
          <p:nvPr/>
        </p:nvSpPr>
        <p:spPr>
          <a:xfrm>
            <a:off x="320900" y="1897025"/>
            <a:ext cx="3214200" cy="461661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rPr>
              <a:t>Artificial Recurrent Neural Network (ARNN):</a:t>
            </a:r>
            <a:endParaRPr kumimoji="0" sz="1800" b="1"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rPr>
              <a:t>This model uses an artificial recurrent neural network called Long Short Term Memory (LSTM) </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rPr>
              <a:t>Important Information vs. Non-Important Information </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rPr>
              <a:t>Predict the closing stock price using the past 60 days stock price of (Apple Inc)</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rPr>
              <a:t>Key tools are the Epochs, and Batch Size</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rPr>
              <a:t>LSTM accepts a 3D set of data (938, 60, 1)</a:t>
            </a:r>
            <a:endParaRPr kumimoji="0" sz="1800" b="0" i="0" u="none" strike="noStrike" kern="0" cap="none" spc="0" normalizeH="0" baseline="0" noProof="0" dirty="0">
              <a:ln>
                <a:noFill/>
              </a:ln>
              <a:solidFill>
                <a:srgbClr val="FFFFFF"/>
              </a:solidFill>
              <a:effectLst/>
              <a:uLnTx/>
              <a:uFillTx/>
              <a:latin typeface="Franklin Gothic Book" panose="020B0503020102020204" pitchFamily="34" charset="0"/>
              <a:ea typeface="Calibri"/>
              <a:cs typeface="Arial" panose="020B0604020202020204" pitchFamily="34" charset="0"/>
              <a:sym typeface="Calibri"/>
            </a:endParaRPr>
          </a:p>
        </p:txBody>
      </p:sp>
      <p:pic>
        <p:nvPicPr>
          <p:cNvPr id="274" name="Google Shape;274;gae708e529d_5_34" descr="Chart, line chart&#10;&#10;Description automatically generated"/>
          <p:cNvPicPr preferRelativeResize="0"/>
          <p:nvPr/>
        </p:nvPicPr>
        <p:blipFill rotWithShape="1">
          <a:blip r:embed="rId3">
            <a:alphaModFix/>
          </a:blip>
          <a:srcRect l="-379" t="819" r="449" b="463"/>
          <a:stretch/>
        </p:blipFill>
        <p:spPr>
          <a:xfrm>
            <a:off x="3893501" y="276100"/>
            <a:ext cx="8140025" cy="4081125"/>
          </a:xfrm>
          <a:prstGeom prst="rect">
            <a:avLst/>
          </a:prstGeom>
          <a:noFill/>
          <a:ln>
            <a:noFill/>
          </a:ln>
        </p:spPr>
      </p:pic>
      <p:graphicFrame>
        <p:nvGraphicFramePr>
          <p:cNvPr id="275" name="Google Shape;275;gae708e529d_5_34"/>
          <p:cNvGraphicFramePr/>
          <p:nvPr/>
        </p:nvGraphicFramePr>
        <p:xfrm>
          <a:off x="5950875" y="4480750"/>
          <a:ext cx="4201650" cy="2285850"/>
        </p:xfrm>
        <a:graphic>
          <a:graphicData uri="http://schemas.openxmlformats.org/drawingml/2006/table">
            <a:tbl>
              <a:tblPr>
                <a:noFill/>
              </a:tblPr>
              <a:tblGrid>
                <a:gridCol w="1400550">
                  <a:extLst>
                    <a:ext uri="{9D8B030D-6E8A-4147-A177-3AD203B41FA5}">
                      <a16:colId xmlns:a16="http://schemas.microsoft.com/office/drawing/2014/main" val="20000"/>
                    </a:ext>
                  </a:extLst>
                </a:gridCol>
                <a:gridCol w="1400550">
                  <a:extLst>
                    <a:ext uri="{9D8B030D-6E8A-4147-A177-3AD203B41FA5}">
                      <a16:colId xmlns:a16="http://schemas.microsoft.com/office/drawing/2014/main" val="20001"/>
                    </a:ext>
                  </a:extLst>
                </a:gridCol>
                <a:gridCol w="1400550">
                  <a:extLst>
                    <a:ext uri="{9D8B030D-6E8A-4147-A177-3AD203B41FA5}">
                      <a16:colId xmlns:a16="http://schemas.microsoft.com/office/drawing/2014/main" val="20002"/>
                    </a:ext>
                  </a:extLst>
                </a:gridCol>
              </a:tblGrid>
              <a:tr h="380975">
                <a:tc>
                  <a:txBody>
                    <a:bodyPr/>
                    <a:lstStyle/>
                    <a:p>
                      <a:pPr marL="0" lvl="0" indent="0" algn="l" rtl="0">
                        <a:spcBef>
                          <a:spcPts val="0"/>
                        </a:spcBef>
                        <a:spcAft>
                          <a:spcPts val="0"/>
                        </a:spcAft>
                        <a:buNone/>
                      </a:pPr>
                      <a:r>
                        <a:rPr lang="en-US" sz="1300" b="1"/>
                        <a:t>Date</a:t>
                      </a:r>
                      <a:endParaRPr sz="1300" b="1"/>
                    </a:p>
                  </a:txBody>
                  <a:tcPr marL="91425" marR="91425" marT="91425" marB="91425"/>
                </a:tc>
                <a:tc>
                  <a:txBody>
                    <a:bodyPr/>
                    <a:lstStyle/>
                    <a:p>
                      <a:pPr marL="0" lvl="0" indent="0" algn="l" rtl="0">
                        <a:spcBef>
                          <a:spcPts val="0"/>
                        </a:spcBef>
                        <a:spcAft>
                          <a:spcPts val="0"/>
                        </a:spcAft>
                        <a:buNone/>
                      </a:pPr>
                      <a:r>
                        <a:rPr lang="en-US" sz="1300" b="1"/>
                        <a:t>Actual Price</a:t>
                      </a:r>
                      <a:endParaRPr sz="1300" b="1"/>
                    </a:p>
                  </a:txBody>
                  <a:tcPr marL="91425" marR="91425" marT="91425" marB="91425"/>
                </a:tc>
                <a:tc>
                  <a:txBody>
                    <a:bodyPr/>
                    <a:lstStyle/>
                    <a:p>
                      <a:pPr marL="0" lvl="0" indent="0" algn="l" rtl="0">
                        <a:spcBef>
                          <a:spcPts val="0"/>
                        </a:spcBef>
                        <a:spcAft>
                          <a:spcPts val="0"/>
                        </a:spcAft>
                        <a:buNone/>
                      </a:pPr>
                      <a:r>
                        <a:rPr lang="en-US" sz="1300" b="1"/>
                        <a:t>Prediction</a:t>
                      </a:r>
                      <a:endParaRPr sz="1300" b="1"/>
                    </a:p>
                  </a:txBody>
                  <a:tcPr marL="91425" marR="91425" marT="91425" marB="91425"/>
                </a:tc>
                <a:extLst>
                  <a:ext uri="{0D108BD9-81ED-4DB2-BD59-A6C34878D82A}">
                    <a16:rowId xmlns:a16="http://schemas.microsoft.com/office/drawing/2014/main" val="10000"/>
                  </a:ext>
                </a:extLst>
              </a:tr>
              <a:tr h="380975">
                <a:tc>
                  <a:txBody>
                    <a:bodyPr/>
                    <a:lstStyle/>
                    <a:p>
                      <a:pPr marL="0" lvl="0" indent="0" algn="l" rtl="0">
                        <a:spcBef>
                          <a:spcPts val="0"/>
                        </a:spcBef>
                        <a:spcAft>
                          <a:spcPts val="0"/>
                        </a:spcAft>
                        <a:buNone/>
                      </a:pPr>
                      <a:r>
                        <a:rPr lang="en-US" sz="1300" b="1"/>
                        <a:t>2021-01-06</a:t>
                      </a:r>
                      <a:endParaRPr sz="1300" b="1"/>
                    </a:p>
                  </a:txBody>
                  <a:tcPr marL="91425" marR="91425" marT="91425" marB="91425"/>
                </a:tc>
                <a:tc>
                  <a:txBody>
                    <a:bodyPr/>
                    <a:lstStyle/>
                    <a:p>
                      <a:pPr marL="0" lvl="0" indent="0" algn="l" rtl="0">
                        <a:spcBef>
                          <a:spcPts val="0"/>
                        </a:spcBef>
                        <a:spcAft>
                          <a:spcPts val="0"/>
                        </a:spcAft>
                        <a:buNone/>
                      </a:pPr>
                      <a:r>
                        <a:rPr lang="en-US" sz="1300" b="1"/>
                        <a:t>$126.59</a:t>
                      </a:r>
                      <a:endParaRPr sz="1300" b="1"/>
                    </a:p>
                  </a:txBody>
                  <a:tcPr marL="91425" marR="91425" marT="91425" marB="91425"/>
                </a:tc>
                <a:tc>
                  <a:txBody>
                    <a:bodyPr/>
                    <a:lstStyle/>
                    <a:p>
                      <a:pPr marL="0" lvl="0" indent="0" algn="l" rtl="0">
                        <a:spcBef>
                          <a:spcPts val="0"/>
                        </a:spcBef>
                        <a:spcAft>
                          <a:spcPts val="0"/>
                        </a:spcAft>
                        <a:buNone/>
                      </a:pPr>
                      <a:r>
                        <a:rPr lang="en-US" sz="1300" b="1"/>
                        <a:t>$132.02</a:t>
                      </a:r>
                      <a:endParaRPr sz="1300" b="1"/>
                    </a:p>
                  </a:txBody>
                  <a:tcPr marL="91425" marR="91425" marT="91425" marB="91425"/>
                </a:tc>
                <a:extLst>
                  <a:ext uri="{0D108BD9-81ED-4DB2-BD59-A6C34878D82A}">
                    <a16:rowId xmlns:a16="http://schemas.microsoft.com/office/drawing/2014/main" val="10001"/>
                  </a:ext>
                </a:extLst>
              </a:tr>
              <a:tr h="380975">
                <a:tc>
                  <a:txBody>
                    <a:bodyPr/>
                    <a:lstStyle/>
                    <a:p>
                      <a:pPr marL="0" lvl="0" indent="0" algn="l" rtl="0">
                        <a:spcBef>
                          <a:spcPts val="0"/>
                        </a:spcBef>
                        <a:spcAft>
                          <a:spcPts val="0"/>
                        </a:spcAft>
                        <a:buClr>
                          <a:schemeClr val="dk1"/>
                        </a:buClr>
                        <a:buSzPts val="1100"/>
                        <a:buFont typeface="Arial"/>
                        <a:buNone/>
                      </a:pPr>
                      <a:r>
                        <a:rPr lang="en-US" sz="1300" b="1">
                          <a:solidFill>
                            <a:schemeClr val="dk1"/>
                          </a:solidFill>
                        </a:rPr>
                        <a:t>2021-01-07</a:t>
                      </a:r>
                      <a:endParaRPr sz="1300" b="1"/>
                    </a:p>
                  </a:txBody>
                  <a:tcPr marL="91425" marR="91425" marT="91425" marB="91425"/>
                </a:tc>
                <a:tc>
                  <a:txBody>
                    <a:bodyPr/>
                    <a:lstStyle/>
                    <a:p>
                      <a:pPr marL="0" lvl="0" indent="0" algn="l" rtl="0">
                        <a:spcBef>
                          <a:spcPts val="0"/>
                        </a:spcBef>
                        <a:spcAft>
                          <a:spcPts val="0"/>
                        </a:spcAft>
                        <a:buNone/>
                      </a:pPr>
                      <a:r>
                        <a:rPr lang="en-US" sz="1300" b="1"/>
                        <a:t>$130.91</a:t>
                      </a:r>
                      <a:endParaRPr sz="1300" b="1"/>
                    </a:p>
                  </a:txBody>
                  <a:tcPr marL="91425" marR="91425" marT="91425" marB="91425"/>
                </a:tc>
                <a:tc>
                  <a:txBody>
                    <a:bodyPr/>
                    <a:lstStyle/>
                    <a:p>
                      <a:pPr marL="0" lvl="0" indent="0" algn="l" rtl="0">
                        <a:spcBef>
                          <a:spcPts val="0"/>
                        </a:spcBef>
                        <a:spcAft>
                          <a:spcPts val="0"/>
                        </a:spcAft>
                        <a:buNone/>
                      </a:pPr>
                      <a:r>
                        <a:rPr lang="en-US" sz="1300" b="1"/>
                        <a:t>$125.96</a:t>
                      </a:r>
                      <a:endParaRPr sz="1300" b="1"/>
                    </a:p>
                  </a:txBody>
                  <a:tcPr marL="91425" marR="91425" marT="91425" marB="91425"/>
                </a:tc>
                <a:extLst>
                  <a:ext uri="{0D108BD9-81ED-4DB2-BD59-A6C34878D82A}">
                    <a16:rowId xmlns:a16="http://schemas.microsoft.com/office/drawing/2014/main" val="10002"/>
                  </a:ext>
                </a:extLst>
              </a:tr>
              <a:tr h="380975">
                <a:tc>
                  <a:txBody>
                    <a:bodyPr/>
                    <a:lstStyle/>
                    <a:p>
                      <a:pPr marL="0" lvl="0" indent="0" algn="l" rtl="0">
                        <a:spcBef>
                          <a:spcPts val="0"/>
                        </a:spcBef>
                        <a:spcAft>
                          <a:spcPts val="0"/>
                        </a:spcAft>
                        <a:buClr>
                          <a:schemeClr val="dk1"/>
                        </a:buClr>
                        <a:buSzPts val="1100"/>
                        <a:buFont typeface="Arial"/>
                        <a:buNone/>
                      </a:pPr>
                      <a:r>
                        <a:rPr lang="en-US" sz="1300" b="1">
                          <a:solidFill>
                            <a:schemeClr val="dk1"/>
                          </a:solidFill>
                        </a:rPr>
                        <a:t>2021-01-08</a:t>
                      </a:r>
                      <a:endParaRPr sz="1300" b="1"/>
                    </a:p>
                  </a:txBody>
                  <a:tcPr marL="91425" marR="91425" marT="91425" marB="91425"/>
                </a:tc>
                <a:tc>
                  <a:txBody>
                    <a:bodyPr/>
                    <a:lstStyle/>
                    <a:p>
                      <a:pPr marL="0" lvl="0" indent="0" algn="l" rtl="0">
                        <a:spcBef>
                          <a:spcPts val="0"/>
                        </a:spcBef>
                        <a:spcAft>
                          <a:spcPts val="0"/>
                        </a:spcAft>
                        <a:buNone/>
                      </a:pPr>
                      <a:r>
                        <a:rPr lang="en-US" sz="1300" b="1"/>
                        <a:t>$132.05</a:t>
                      </a:r>
                      <a:endParaRPr sz="1300" b="1"/>
                    </a:p>
                  </a:txBody>
                  <a:tcPr marL="91425" marR="91425" marT="91425" marB="91425"/>
                </a:tc>
                <a:tc>
                  <a:txBody>
                    <a:bodyPr/>
                    <a:lstStyle/>
                    <a:p>
                      <a:pPr marL="0" lvl="0" indent="0" algn="l" rtl="0">
                        <a:spcBef>
                          <a:spcPts val="0"/>
                        </a:spcBef>
                        <a:spcAft>
                          <a:spcPts val="0"/>
                        </a:spcAft>
                        <a:buNone/>
                      </a:pPr>
                      <a:r>
                        <a:rPr lang="en-US" sz="1300" b="1"/>
                        <a:t>$132.71</a:t>
                      </a:r>
                      <a:endParaRPr sz="1300" b="1"/>
                    </a:p>
                  </a:txBody>
                  <a:tcPr marL="91425" marR="91425" marT="91425" marB="91425"/>
                </a:tc>
                <a:extLst>
                  <a:ext uri="{0D108BD9-81ED-4DB2-BD59-A6C34878D82A}">
                    <a16:rowId xmlns:a16="http://schemas.microsoft.com/office/drawing/2014/main" val="10003"/>
                  </a:ext>
                </a:extLst>
              </a:tr>
              <a:tr h="380975">
                <a:tc>
                  <a:txBody>
                    <a:bodyPr/>
                    <a:lstStyle/>
                    <a:p>
                      <a:pPr marL="0" lvl="0" indent="0" algn="l" rtl="0">
                        <a:spcBef>
                          <a:spcPts val="0"/>
                        </a:spcBef>
                        <a:spcAft>
                          <a:spcPts val="0"/>
                        </a:spcAft>
                        <a:buClr>
                          <a:schemeClr val="dk1"/>
                        </a:buClr>
                        <a:buSzPts val="1100"/>
                        <a:buFont typeface="Arial"/>
                        <a:buNone/>
                      </a:pPr>
                      <a:r>
                        <a:rPr lang="en-US" sz="1300" b="1">
                          <a:solidFill>
                            <a:schemeClr val="dk1"/>
                          </a:solidFill>
                        </a:rPr>
                        <a:t>2021-01-09</a:t>
                      </a:r>
                      <a:endParaRPr sz="1300" b="1"/>
                    </a:p>
                  </a:txBody>
                  <a:tcPr marL="91425" marR="91425" marT="91425" marB="91425"/>
                </a:tc>
                <a:tc>
                  <a:txBody>
                    <a:bodyPr/>
                    <a:lstStyle/>
                    <a:p>
                      <a:pPr marL="0" lvl="0" indent="0" algn="l" rtl="0">
                        <a:spcBef>
                          <a:spcPts val="0"/>
                        </a:spcBef>
                        <a:spcAft>
                          <a:spcPts val="0"/>
                        </a:spcAft>
                        <a:buNone/>
                      </a:pPr>
                      <a:r>
                        <a:rPr lang="en-US" sz="1300" b="1"/>
                        <a:t>$128.97</a:t>
                      </a:r>
                      <a:endParaRPr sz="1300" b="1"/>
                    </a:p>
                  </a:txBody>
                  <a:tcPr marL="91425" marR="91425" marT="91425" marB="91425"/>
                </a:tc>
                <a:tc>
                  <a:txBody>
                    <a:bodyPr/>
                    <a:lstStyle/>
                    <a:p>
                      <a:pPr marL="0" lvl="0" indent="0" algn="l" rtl="0">
                        <a:spcBef>
                          <a:spcPts val="0"/>
                        </a:spcBef>
                        <a:spcAft>
                          <a:spcPts val="0"/>
                        </a:spcAft>
                        <a:buNone/>
                      </a:pPr>
                      <a:r>
                        <a:rPr lang="en-US" sz="1300" b="1"/>
                        <a:t>$132.48</a:t>
                      </a:r>
                      <a:endParaRPr sz="1300" b="1"/>
                    </a:p>
                  </a:txBody>
                  <a:tcPr marL="91425" marR="91425" marT="91425" marB="91425"/>
                </a:tc>
                <a:extLst>
                  <a:ext uri="{0D108BD9-81ED-4DB2-BD59-A6C34878D82A}">
                    <a16:rowId xmlns:a16="http://schemas.microsoft.com/office/drawing/2014/main" val="10004"/>
                  </a:ext>
                </a:extLst>
              </a:tr>
              <a:tr h="380975">
                <a:tc>
                  <a:txBody>
                    <a:bodyPr/>
                    <a:lstStyle/>
                    <a:p>
                      <a:pPr marL="0" lvl="0" indent="0" algn="l" rtl="0">
                        <a:spcBef>
                          <a:spcPts val="0"/>
                        </a:spcBef>
                        <a:spcAft>
                          <a:spcPts val="0"/>
                        </a:spcAft>
                        <a:buClr>
                          <a:schemeClr val="dk1"/>
                        </a:buClr>
                        <a:buSzPts val="1100"/>
                        <a:buFont typeface="Arial"/>
                        <a:buNone/>
                      </a:pPr>
                      <a:r>
                        <a:rPr lang="en-US" sz="1300" b="1">
                          <a:solidFill>
                            <a:schemeClr val="dk1"/>
                          </a:solidFill>
                        </a:rPr>
                        <a:t>2021-01-10</a:t>
                      </a:r>
                      <a:endParaRPr sz="1300" b="1">
                        <a:solidFill>
                          <a:schemeClr val="dk1"/>
                        </a:solidFill>
                      </a:endParaRPr>
                    </a:p>
                  </a:txBody>
                  <a:tcPr marL="91425" marR="91425" marT="91425" marB="91425"/>
                </a:tc>
                <a:tc>
                  <a:txBody>
                    <a:bodyPr/>
                    <a:lstStyle/>
                    <a:p>
                      <a:pPr marL="0" lvl="0" indent="0" algn="l" rtl="0">
                        <a:spcBef>
                          <a:spcPts val="0"/>
                        </a:spcBef>
                        <a:spcAft>
                          <a:spcPts val="0"/>
                        </a:spcAft>
                        <a:buNone/>
                      </a:pPr>
                      <a:r>
                        <a:rPr lang="en-US" sz="1300" b="1"/>
                        <a:t>$128.80</a:t>
                      </a:r>
                      <a:endParaRPr sz="1300" b="1"/>
                    </a:p>
                  </a:txBody>
                  <a:tcPr marL="91425" marR="91425" marT="91425" marB="91425"/>
                </a:tc>
                <a:tc>
                  <a:txBody>
                    <a:bodyPr/>
                    <a:lstStyle/>
                    <a:p>
                      <a:pPr marL="0" lvl="0" indent="0" algn="l" rtl="0">
                        <a:spcBef>
                          <a:spcPts val="0"/>
                        </a:spcBef>
                        <a:spcAft>
                          <a:spcPts val="0"/>
                        </a:spcAft>
                        <a:buNone/>
                      </a:pPr>
                      <a:r>
                        <a:rPr lang="en-US" sz="1300" b="1"/>
                        <a:t>$128.74</a:t>
                      </a:r>
                      <a:endParaRPr sz="1300" b="1"/>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gae708e529d_5_60"/>
          <p:cNvSpPr/>
          <p:nvPr/>
        </p:nvSpPr>
        <p:spPr>
          <a:xfrm>
            <a:off x="3175" y="6400800"/>
            <a:ext cx="12188700"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82" name="Google Shape;282;gae708e529d_5_60"/>
          <p:cNvCxnSpPr/>
          <p:nvPr/>
        </p:nvCxnSpPr>
        <p:spPr>
          <a:xfrm>
            <a:off x="1207658" y="4474741"/>
            <a:ext cx="9875400" cy="0"/>
          </a:xfrm>
          <a:prstGeom prst="straightConnector1">
            <a:avLst/>
          </a:prstGeom>
          <a:noFill/>
          <a:ln w="12700" cap="flat" cmpd="sng">
            <a:solidFill>
              <a:srgbClr val="3F3F3F"/>
            </a:solidFill>
            <a:prstDash val="solid"/>
            <a:round/>
            <a:headEnd type="none" w="sm" len="sm"/>
            <a:tailEnd type="none" w="sm" len="sm"/>
          </a:ln>
        </p:spPr>
      </p:cxnSp>
      <p:sp>
        <p:nvSpPr>
          <p:cNvPr id="283" name="Google Shape;283;gae708e529d_5_60"/>
          <p:cNvSpPr/>
          <p:nvPr/>
        </p:nvSpPr>
        <p:spPr>
          <a:xfrm>
            <a:off x="3274" y="0"/>
            <a:ext cx="12188700" cy="6858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rPr>
              <a:t>his program uses an artificial recurrent neural network called Long Short Term Memory (LSTM) using the past 60 days stock price of (Apple Inc)</a:t>
            </a: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284" name="Google Shape;284;gae708e529d_5_60"/>
          <p:cNvSpPr/>
          <p:nvPr/>
        </p:nvSpPr>
        <p:spPr>
          <a:xfrm>
            <a:off x="186275" y="218775"/>
            <a:ext cx="3636000" cy="6468900"/>
          </a:xfrm>
          <a:prstGeom prst="rect">
            <a:avLst/>
          </a:prstGeom>
          <a:solidFill>
            <a:schemeClr val="dk1">
              <a:alpha val="84310"/>
            </a:scheme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285" name="Google Shape;285;gae708e529d_5_60"/>
          <p:cNvSpPr txBox="1">
            <a:spLocks noGrp="1"/>
          </p:cNvSpPr>
          <p:nvPr>
            <p:ph type="title"/>
          </p:nvPr>
        </p:nvSpPr>
        <p:spPr>
          <a:xfrm>
            <a:off x="320877" y="-1191766"/>
            <a:ext cx="3214200" cy="2901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400"/>
              <a:buFont typeface="Bookman Old Style"/>
              <a:buNone/>
            </a:pPr>
            <a:r>
              <a:rPr lang="en-US" sz="4400" b="1" dirty="0">
                <a:solidFill>
                  <a:schemeClr val="lt1"/>
                </a:solidFill>
                <a:latin typeface="Arial" panose="020B0604020202020204" pitchFamily="34" charset="0"/>
                <a:cs typeface="Arial" panose="020B0604020202020204" pitchFamily="34" charset="0"/>
              </a:rPr>
              <a:t>Portfolio Generator</a:t>
            </a:r>
            <a:endParaRPr b="1" dirty="0">
              <a:latin typeface="Arial" panose="020B0604020202020204" pitchFamily="34" charset="0"/>
              <a:cs typeface="Arial" panose="020B0604020202020204" pitchFamily="34" charset="0"/>
            </a:endParaRPr>
          </a:p>
        </p:txBody>
      </p:sp>
      <p:cxnSp>
        <p:nvCxnSpPr>
          <p:cNvPr id="286" name="Google Shape;286;gae708e529d_5_60"/>
          <p:cNvCxnSpPr/>
          <p:nvPr/>
        </p:nvCxnSpPr>
        <p:spPr>
          <a:xfrm>
            <a:off x="373550" y="1765319"/>
            <a:ext cx="3108900" cy="0"/>
          </a:xfrm>
          <a:prstGeom prst="straightConnector1">
            <a:avLst/>
          </a:prstGeom>
          <a:noFill/>
          <a:ln w="19050" cap="flat" cmpd="sng">
            <a:solidFill>
              <a:schemeClr val="accent1"/>
            </a:solidFill>
            <a:prstDash val="solid"/>
            <a:round/>
            <a:headEnd type="none" w="sm" len="sm"/>
            <a:tailEnd type="none" w="sm" len="sm"/>
          </a:ln>
        </p:spPr>
      </p:cxnSp>
      <p:sp>
        <p:nvSpPr>
          <p:cNvPr id="287" name="Google Shape;287;gae708e529d_5_60"/>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288" name="Google Shape;288;gae708e529d_5_60"/>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Libre Franklin"/>
              <a:ea typeface="Libre Franklin"/>
              <a:cs typeface="Libre Franklin"/>
              <a:sym typeface="Libre Franklin"/>
            </a:endParaRPr>
          </a:p>
        </p:txBody>
      </p:sp>
      <p:sp>
        <p:nvSpPr>
          <p:cNvPr id="289" name="Google Shape;289;gae708e529d_5_60"/>
          <p:cNvSpPr txBox="1"/>
          <p:nvPr/>
        </p:nvSpPr>
        <p:spPr>
          <a:xfrm>
            <a:off x="320900" y="1820825"/>
            <a:ext cx="3214200" cy="493516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NYSE Stocks:</a:t>
            </a:r>
            <a:endParaRPr kumimoji="0" b="1"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Getting Historical Data</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Using API Keys</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Categorizing NYSE Stocks into various Industry</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Analyze Each Industry Separately</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Fin the best Stocks out of Each Industry</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Build a Portfolio based on Annual Return, Annual Volatility, Sharpe Ratio, and other Technical Factors</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a:p>
            <a:pPr marL="457200" marR="0" lvl="0" indent="-342900" algn="l" defTabSz="914400" rtl="0" eaLnBrk="1" fontAlgn="auto" latinLnBrk="0" hangingPunct="1">
              <a:lnSpc>
                <a:spcPct val="100000"/>
              </a:lnSpc>
              <a:spcBef>
                <a:spcPts val="0"/>
              </a:spcBef>
              <a:spcAft>
                <a:spcPts val="0"/>
              </a:spcAft>
              <a:buClr>
                <a:srgbClr val="FFFFFF"/>
              </a:buClr>
              <a:buSzPts val="1800"/>
              <a:buFont typeface="Calibri"/>
              <a:buChar char="●"/>
              <a:tabLst/>
              <a:defRPr/>
            </a:pPr>
            <a:r>
              <a:rPr kumimoji="0" lang="en-US"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rPr>
              <a:t>An example is on the next Page</a:t>
            </a:r>
            <a:endParaRPr kumimoji="0" b="0" i="0" u="none" strike="noStrike" kern="0" cap="none" spc="0" normalizeH="0" baseline="0" noProof="0" dirty="0">
              <a:ln>
                <a:noFill/>
              </a:ln>
              <a:solidFill>
                <a:srgbClr val="FFFFFF"/>
              </a:solidFill>
              <a:effectLst/>
              <a:uLnTx/>
              <a:uFillTx/>
              <a:latin typeface="+mj-lt"/>
              <a:ea typeface="Calibri"/>
              <a:cs typeface="Arial" panose="020B0604020202020204" pitchFamily="34" charset="0"/>
              <a:sym typeface="Calibri"/>
            </a:endParaRPr>
          </a:p>
        </p:txBody>
      </p:sp>
      <p:pic>
        <p:nvPicPr>
          <p:cNvPr id="290" name="Google Shape;290;gae708e529d_5_60"/>
          <p:cNvPicPr preferRelativeResize="0"/>
          <p:nvPr/>
        </p:nvPicPr>
        <p:blipFill rotWithShape="1">
          <a:blip r:embed="rId3">
            <a:alphaModFix/>
          </a:blip>
          <a:srcRect b="13926"/>
          <a:stretch/>
        </p:blipFill>
        <p:spPr>
          <a:xfrm>
            <a:off x="3898475" y="36675"/>
            <a:ext cx="8293527" cy="3526304"/>
          </a:xfrm>
          <a:prstGeom prst="rect">
            <a:avLst/>
          </a:prstGeom>
          <a:noFill/>
          <a:ln>
            <a:noFill/>
          </a:ln>
        </p:spPr>
      </p:pic>
      <p:pic>
        <p:nvPicPr>
          <p:cNvPr id="291" name="Google Shape;291;gae708e529d_5_60"/>
          <p:cNvPicPr preferRelativeResize="0"/>
          <p:nvPr/>
        </p:nvPicPr>
        <p:blipFill>
          <a:blip r:embed="rId4">
            <a:alphaModFix/>
          </a:blip>
          <a:stretch>
            <a:fillRect/>
          </a:stretch>
        </p:blipFill>
        <p:spPr>
          <a:xfrm>
            <a:off x="3898475" y="3528725"/>
            <a:ext cx="8293527" cy="3285416"/>
          </a:xfrm>
          <a:prstGeom prst="rect">
            <a:avLst/>
          </a:prstGeom>
          <a:noFill/>
          <a:ln>
            <a:noFill/>
          </a:ln>
        </p:spPr>
      </p:pic>
    </p:spTree>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2_RetrospectVTI">
  <a:themeElements>
    <a:clrScheme name="Custom 34">
      <a:dk1>
        <a:srgbClr val="000000"/>
      </a:dk1>
      <a:lt1>
        <a:srgbClr val="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7086</TotalTime>
  <Words>1205</Words>
  <Application>Microsoft Office PowerPoint</Application>
  <PresentationFormat>Widescreen</PresentationFormat>
  <Paragraphs>215</Paragraphs>
  <Slides>21</Slides>
  <Notes>10</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Bookman Old Style</vt:lpstr>
      <vt:lpstr>Calibri</vt:lpstr>
      <vt:lpstr>Courier New</vt:lpstr>
      <vt:lpstr>Franklin Gothic Book</vt:lpstr>
      <vt:lpstr>Impact</vt:lpstr>
      <vt:lpstr>Libre Franklin</vt:lpstr>
      <vt:lpstr>Roboto</vt:lpstr>
      <vt:lpstr>Wingdings</vt:lpstr>
      <vt:lpstr>1_RetrospectVTI</vt:lpstr>
      <vt:lpstr>2_RetrospectVTI</vt:lpstr>
      <vt:lpstr>Data-driven Portfolio Optimizer</vt:lpstr>
      <vt:lpstr>Table of Contents</vt:lpstr>
      <vt:lpstr>Characteristics of Equity </vt:lpstr>
      <vt:lpstr>Types of Stocks</vt:lpstr>
      <vt:lpstr>Valuation Methods</vt:lpstr>
      <vt:lpstr>Price Analysis</vt:lpstr>
      <vt:lpstr>Price Forecast</vt:lpstr>
      <vt:lpstr>Price Forecast</vt:lpstr>
      <vt:lpstr>Portfolio Generator</vt:lpstr>
      <vt:lpstr>Portfolio Generator</vt:lpstr>
      <vt:lpstr>Processing System</vt:lpstr>
      <vt:lpstr>System Description</vt:lpstr>
      <vt:lpstr>Full System</vt:lpstr>
      <vt:lpstr>System Component: Chatbot</vt:lpstr>
      <vt:lpstr>System Component: Data Retrieval</vt:lpstr>
      <vt:lpstr>Balance Sheet Analysis</vt:lpstr>
      <vt:lpstr>System Component: Price Prediction</vt:lpstr>
      <vt:lpstr>System Component: Valuation</vt:lpstr>
      <vt:lpstr>System Component: Portfolio Suggestion</vt:lpstr>
      <vt:lpstr>PowerPoint Presentation</vt:lpstr>
      <vt:lpstr>Thanks so much!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Portfolio Optimizer</dc:title>
  <dc:creator>Cindy Kang</dc:creator>
  <cp:lastModifiedBy>Cindy Kang</cp:lastModifiedBy>
  <cp:revision>1</cp:revision>
  <dcterms:created xsi:type="dcterms:W3CDTF">2021-01-21T00:21:51Z</dcterms:created>
  <dcterms:modified xsi:type="dcterms:W3CDTF">2021-01-25T22:28:20Z</dcterms:modified>
</cp:coreProperties>
</file>